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147374967" r:id="rId2"/>
    <p:sldId id="2147374966" r:id="rId3"/>
    <p:sldId id="275" r:id="rId4"/>
    <p:sldId id="2147374970" r:id="rId5"/>
    <p:sldId id="2147374988" r:id="rId6"/>
    <p:sldId id="2147374973" r:id="rId7"/>
    <p:sldId id="2147374989" r:id="rId8"/>
    <p:sldId id="276" r:id="rId9"/>
    <p:sldId id="2147374971" r:id="rId10"/>
    <p:sldId id="277" r:id="rId11"/>
    <p:sldId id="2147374995" r:id="rId12"/>
    <p:sldId id="2147374972" r:id="rId13"/>
    <p:sldId id="2147374992" r:id="rId14"/>
    <p:sldId id="258" r:id="rId15"/>
    <p:sldId id="259" r:id="rId16"/>
    <p:sldId id="2147374993" r:id="rId17"/>
    <p:sldId id="2147374996" r:id="rId18"/>
    <p:sldId id="260" r:id="rId19"/>
    <p:sldId id="2147374997" r:id="rId20"/>
    <p:sldId id="2147374991" r:id="rId21"/>
    <p:sldId id="2147374981" r:id="rId22"/>
    <p:sldId id="2147374980" r:id="rId23"/>
    <p:sldId id="2147374968" r:id="rId24"/>
    <p:sldId id="2147374979" r:id="rId25"/>
    <p:sldId id="2147374990" r:id="rId26"/>
    <p:sldId id="2147374994" r:id="rId2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657" autoAdjust="0"/>
  </p:normalViewPr>
  <p:slideViewPr>
    <p:cSldViewPr snapToGrid="0" snapToObjects="1">
      <p:cViewPr varScale="1">
        <p:scale>
          <a:sx n="62" d="100"/>
          <a:sy n="62" d="100"/>
        </p:scale>
        <p:origin x="142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E8E94FC-0AF2-4F1D-AC90-24416E4E8490}" type="datetimeFigureOut">
              <a:rPr lang="en-GB" smtClean="0"/>
              <a:t>25/01/2024</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5FE403-FED1-4513-94B5-73A278162CE9}" type="slidenum">
              <a:rPr lang="en-GB" smtClean="0"/>
              <a:t>‹#›</a:t>
            </a:fld>
            <a:endParaRPr lang="en-GB"/>
          </a:p>
        </p:txBody>
      </p:sp>
    </p:spTree>
    <p:extLst>
      <p:ext uri="{BB962C8B-B14F-4D97-AF65-F5344CB8AC3E}">
        <p14:creationId xmlns:p14="http://schemas.microsoft.com/office/powerpoint/2010/main" val="3252513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iebertpub.com/doi/10.1089/aut.2020.005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lse.ac.uk/study-at-lse/online-learning/courses/modelling-cost-effectiveness-in-healthcar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england.nhs.uk/long-read/meeting-the-needs-of-autistic-adults-in-mental-health-service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annafreud.org/training/health-and-social-care/national-autism-trainer-programm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onted.ox.ac.uk/courses/realist-reviews-and-realist-evaluatio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hee.nhs.uk/our-work/learning-disability/learning-disability-autism/commitment-3-make-development-packages-available-non-medical-consultants-recognised-centre"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ox.ac.uk/admissions/graduate/courses/msc-translational-health-scienc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kingsfund.org.uk/sites/default/files/2021-06/AHP%20Health%20Inequalities%20Framework.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dirty="0">
                <a:solidFill>
                  <a:srgbClr val="0000FF"/>
                </a:solidFill>
                <a:effectLst/>
                <a:latin typeface="Calibri" panose="020F0502020204030204" pitchFamily="34" charset="0"/>
                <a:ea typeface="Calibri" panose="020F0502020204030204" pitchFamily="34" charset="0"/>
                <a:hlinkClick r:id="rId3"/>
              </a:rPr>
              <a:t>Coproduction with Autistic Adults: Reflections from the </a:t>
            </a:r>
            <a:r>
              <a:rPr lang="en-GB" sz="1800" u="sng" dirty="0" err="1">
                <a:solidFill>
                  <a:srgbClr val="0000FF"/>
                </a:solidFill>
                <a:effectLst/>
                <a:latin typeface="Calibri" panose="020F0502020204030204" pitchFamily="34" charset="0"/>
                <a:ea typeface="Calibri" panose="020F0502020204030204" pitchFamily="34" charset="0"/>
                <a:hlinkClick r:id="rId3"/>
              </a:rPr>
              <a:t>Authentistic</a:t>
            </a:r>
            <a:r>
              <a:rPr lang="en-GB" sz="1800" u="sng" dirty="0">
                <a:solidFill>
                  <a:srgbClr val="0000FF"/>
                </a:solidFill>
                <a:effectLst/>
                <a:latin typeface="Calibri" panose="020F0502020204030204" pitchFamily="34" charset="0"/>
                <a:ea typeface="Calibri" panose="020F0502020204030204" pitchFamily="34" charset="0"/>
                <a:hlinkClick r:id="rId3"/>
              </a:rPr>
              <a:t> Research Collective | Autism in Adulthood (liebertpub.com)</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125FE403-FED1-4513-94B5-73A278162CE9}" type="slidenum">
              <a:rPr lang="en-GB" smtClean="0"/>
              <a:t>1</a:t>
            </a:fld>
            <a:endParaRPr lang="en-GB"/>
          </a:p>
        </p:txBody>
      </p:sp>
    </p:spTree>
    <p:extLst>
      <p:ext uri="{BB962C8B-B14F-4D97-AF65-F5344CB8AC3E}">
        <p14:creationId xmlns:p14="http://schemas.microsoft.com/office/powerpoint/2010/main" val="3878216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LSE Modelling Cost-Effectiveness in Healthcare Online Certificate Course | LSE Online</a:t>
            </a:r>
            <a:endParaRPr lang="en-GB" dirty="0"/>
          </a:p>
        </p:txBody>
      </p:sp>
      <p:sp>
        <p:nvSpPr>
          <p:cNvPr id="4" name="Slide Number Placeholder 3"/>
          <p:cNvSpPr>
            <a:spLocks noGrp="1"/>
          </p:cNvSpPr>
          <p:nvPr>
            <p:ph type="sldNum" sz="quarter" idx="5"/>
          </p:nvPr>
        </p:nvSpPr>
        <p:spPr/>
        <p:txBody>
          <a:bodyPr/>
          <a:lstStyle/>
          <a:p>
            <a:fld id="{125FE403-FED1-4513-94B5-73A278162CE9}" type="slidenum">
              <a:rPr lang="en-GB" smtClean="0"/>
              <a:t>10</a:t>
            </a:fld>
            <a:endParaRPr lang="en-GB"/>
          </a:p>
        </p:txBody>
      </p:sp>
    </p:spTree>
    <p:extLst>
      <p:ext uri="{BB962C8B-B14F-4D97-AF65-F5344CB8AC3E}">
        <p14:creationId xmlns:p14="http://schemas.microsoft.com/office/powerpoint/2010/main" val="1628582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5FE403-FED1-4513-94B5-73A278162CE9}" type="slidenum">
              <a:rPr lang="en-GB" smtClean="0"/>
              <a:t>11</a:t>
            </a:fld>
            <a:endParaRPr lang="en-GB"/>
          </a:p>
        </p:txBody>
      </p:sp>
    </p:spTree>
    <p:extLst>
      <p:ext uri="{BB962C8B-B14F-4D97-AF65-F5344CB8AC3E}">
        <p14:creationId xmlns:p14="http://schemas.microsoft.com/office/powerpoint/2010/main" val="2226819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4D7D20-92BB-4504-9DF6-7A530B52186F}" type="slidenum">
              <a:rPr lang="en-GB" smtClean="0"/>
              <a:t>12</a:t>
            </a:fld>
            <a:endParaRPr lang="en-GB"/>
          </a:p>
        </p:txBody>
      </p:sp>
    </p:spTree>
    <p:extLst>
      <p:ext uri="{BB962C8B-B14F-4D97-AF65-F5344CB8AC3E}">
        <p14:creationId xmlns:p14="http://schemas.microsoft.com/office/powerpoint/2010/main" val="1441106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5FE403-FED1-4513-94B5-73A278162CE9}" type="slidenum">
              <a:rPr lang="en-GB" smtClean="0"/>
              <a:t>13</a:t>
            </a:fld>
            <a:endParaRPr lang="en-GB"/>
          </a:p>
        </p:txBody>
      </p:sp>
    </p:spTree>
    <p:extLst>
      <p:ext uri="{BB962C8B-B14F-4D97-AF65-F5344CB8AC3E}">
        <p14:creationId xmlns:p14="http://schemas.microsoft.com/office/powerpoint/2010/main" val="593484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5FE403-FED1-4513-94B5-73A278162CE9}" type="slidenum">
              <a:rPr lang="en-GB" smtClean="0"/>
              <a:t>14</a:t>
            </a:fld>
            <a:endParaRPr lang="en-GB"/>
          </a:p>
        </p:txBody>
      </p:sp>
    </p:spTree>
    <p:extLst>
      <p:ext uri="{BB962C8B-B14F-4D97-AF65-F5344CB8AC3E}">
        <p14:creationId xmlns:p14="http://schemas.microsoft.com/office/powerpoint/2010/main" val="613207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27546" cy="372249"/>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34448" y="0"/>
            <a:ext cx="3927546" cy="372249"/>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674938" y="557213"/>
            <a:ext cx="3713162" cy="2786062"/>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06357" y="3529471"/>
            <a:ext cx="7250853" cy="3345071"/>
          </a:xfrm>
          <a:prstGeom prst="rect">
            <a:avLst/>
          </a:prstGeom>
        </p:spPr>
        <p:txBody>
          <a:bodyPr vert="horz" lIns="91440" tIns="45720" rIns="91440" bIns="45720" rtlCol="0"/>
          <a:lstStyle/>
          <a:p>
            <a:r>
              <a:rPr lang="en-US"/>
              <a:t>Challenges in engaging autistic individuals stemmed from factors such as mental health concerns and limited energy ("spoons"), despite providing reasonable adjustments, highlighting the importance of flexible approaches to accommodate varying needs.</a:t>
            </a:r>
          </a:p>
          <a:p>
            <a:endParaRPr lang="en-US"/>
          </a:p>
          <a:p>
            <a:r>
              <a:rPr lang="en-US"/>
              <a:t>Support</a:t>
            </a:r>
          </a:p>
          <a:p>
            <a:endParaRPr lang="en-US"/>
          </a:p>
          <a:p>
            <a:r>
              <a:rPr lang="en-US"/>
              <a:t>According to participants  APSWs contribute by leveraging their understanding of welfare systems, aiding in appointment scheduling, advocating for individuals' needs, challenging misconceptions, and providing emotional support. They play a pivotal role in navigating healthcare, ensuring active listening during appointments, addressing medical gaslighting, and assisting with memory recall—all of which collectively contribute to a more accessible and supportive environment for individuals with autism.</a:t>
            </a:r>
          </a:p>
        </p:txBody>
      </p:sp>
      <p:sp>
        <p:nvSpPr>
          <p:cNvPr id="6" name="Footer Placeholder 5"/>
          <p:cNvSpPr>
            <a:spLocks noGrp="1"/>
          </p:cNvSpPr>
          <p:nvPr>
            <p:ph type="ftr" sz="quarter" idx="4"/>
          </p:nvPr>
        </p:nvSpPr>
        <p:spPr>
          <a:xfrm>
            <a:off x="0" y="7058943"/>
            <a:ext cx="3927546" cy="370526"/>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34448" y="7058943"/>
            <a:ext cx="3927546" cy="370526"/>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5FE403-FED1-4513-94B5-73A278162CE9}" type="slidenum">
              <a:rPr lang="en-GB" smtClean="0"/>
              <a:t>16</a:t>
            </a:fld>
            <a:endParaRPr lang="en-GB"/>
          </a:p>
        </p:txBody>
      </p:sp>
    </p:spTree>
    <p:extLst>
      <p:ext uri="{BB962C8B-B14F-4D97-AF65-F5344CB8AC3E}">
        <p14:creationId xmlns:p14="http://schemas.microsoft.com/office/powerpoint/2010/main" val="1511728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5FE403-FED1-4513-94B5-73A278162CE9}" type="slidenum">
              <a:rPr lang="en-GB" smtClean="0"/>
              <a:t>17</a:t>
            </a:fld>
            <a:endParaRPr lang="en-GB"/>
          </a:p>
        </p:txBody>
      </p:sp>
    </p:spTree>
    <p:extLst>
      <p:ext uri="{BB962C8B-B14F-4D97-AF65-F5344CB8AC3E}">
        <p14:creationId xmlns:p14="http://schemas.microsoft.com/office/powerpoint/2010/main" val="853883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27546" cy="372249"/>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34448" y="0"/>
            <a:ext cx="3927546" cy="372249"/>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674938" y="557213"/>
            <a:ext cx="3713162" cy="2786062"/>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06357" y="3529471"/>
            <a:ext cx="7250853" cy="3345071"/>
          </a:xfrm>
          <a:prstGeom prst="rect">
            <a:avLst/>
          </a:prstGeom>
        </p:spPr>
        <p:txBody>
          <a:bodyPr vert="horz" lIns="91440" tIns="45720" rIns="91440" bIns="45720" rtlCol="0"/>
          <a:lstStyle/>
          <a:p>
            <a:r>
              <a:rPr lang="en-US"/>
              <a:t>The sensory-friendly inpatient project aims to enhance the well-being of individuals, particularly those with autism, by adapting the hospital environment, communication methods, and care plans to be more accommodating to sensory sensitivities.</a:t>
            </a:r>
          </a:p>
        </p:txBody>
      </p:sp>
      <p:sp>
        <p:nvSpPr>
          <p:cNvPr id="6" name="Footer Placeholder 5"/>
          <p:cNvSpPr>
            <a:spLocks noGrp="1"/>
          </p:cNvSpPr>
          <p:nvPr>
            <p:ph type="ftr" sz="quarter" idx="4"/>
          </p:nvPr>
        </p:nvSpPr>
        <p:spPr>
          <a:xfrm>
            <a:off x="0" y="7058943"/>
            <a:ext cx="3927546" cy="370526"/>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34448" y="7058943"/>
            <a:ext cx="3927546" cy="370526"/>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27546" cy="372249"/>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34448" y="0"/>
            <a:ext cx="3927546" cy="372249"/>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674938" y="557213"/>
            <a:ext cx="3713162" cy="2786062"/>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06357" y="3529471"/>
            <a:ext cx="7250853" cy="3345071"/>
          </a:xfrm>
          <a:prstGeom prst="rect">
            <a:avLst/>
          </a:prstGeom>
        </p:spPr>
        <p:txBody>
          <a:bodyPr vert="horz" lIns="91440" tIns="45720" rIns="91440" bIns="45720" rtlCol="0"/>
          <a:lstStyle/>
          <a:p>
            <a:r>
              <a:rPr lang="en-US"/>
              <a:t>Need for Autism Training: The data reveals a consistent theme indicating the importance of providing autism training, not only for healthcare professionals but also for individuals working in various sectors such as education and public services. Participants express a desire for a foundational understanding of autism to enhance interactions and support for autistic individuals.</a:t>
            </a:r>
          </a:p>
          <a:p>
            <a:endParaRPr lang="en-US"/>
          </a:p>
          <a:p>
            <a:r>
              <a:rPr lang="en-US"/>
              <a:t>Barriers in Healthcare Access: The insights highlight significant barriers faced by autistic individuals in accessing healthcare services. Issues such as the necessity for longer appointment times, challenges in the waiting area, and communication difficulties during appointments emerge as recurring concerns. This suggests a need for systemic changes and accommodations to improve healthcare accessibility.</a:t>
            </a:r>
          </a:p>
          <a:p>
            <a:endParaRPr lang="en-US"/>
          </a:p>
          <a:p>
            <a:r>
              <a:rPr lang="en-US"/>
              <a:t>Role of Accommodations: The data underscores the positive impact of accommodations, as seen in the discussion around the "Sunflower Lanyard program." Participants view subtle cues and accommodations as essential in facilitating more inclusive healthcare services for autistic individuals. This insight suggests that small, thoughtful adjustments can significantly improve the overall healthcare experience.</a:t>
            </a:r>
          </a:p>
          <a:p>
            <a:endParaRPr lang="en-US"/>
          </a:p>
          <a:p>
            <a:r>
              <a:rPr lang="en-US"/>
              <a:t>Human-Centred Approach: The data emphasizes the significance of a human-centred approach in healthcare settings. Autistic individuals express frustration when not treated with respect or understanding, advocating for a more dignified and individualized approach to care. This insight calls for a shift in healthcare practices towards greater empathy and consideration for the unique needs of each individual.</a:t>
            </a:r>
          </a:p>
          <a:p>
            <a:endParaRPr lang="en-US"/>
          </a:p>
          <a:p>
            <a:r>
              <a:rPr lang="en-US"/>
              <a:t>Importance of Supportive Facilitators: The insights highlight the positive impact of having facilitators or group leaders with an understanding of autism. Participants express increased confidence and openness in discussions when supported by individuals who comprehend and have experience with autism. This suggests the value of having knowledgeable and empathetic leaders in peer support programs.</a:t>
            </a:r>
          </a:p>
          <a:p>
            <a:endParaRPr lang="en-US"/>
          </a:p>
          <a:p>
            <a:r>
              <a:rPr lang="en-US"/>
              <a:t>These data insights provide a foundation for understanding the challenges faced by autistic individuals and point towards potential areas of improvement in support services, training programs, and healthcare practices.</a:t>
            </a:r>
          </a:p>
        </p:txBody>
      </p:sp>
      <p:sp>
        <p:nvSpPr>
          <p:cNvPr id="6" name="Footer Placeholder 5"/>
          <p:cNvSpPr>
            <a:spLocks noGrp="1"/>
          </p:cNvSpPr>
          <p:nvPr>
            <p:ph type="ftr" sz="quarter" idx="4"/>
          </p:nvPr>
        </p:nvSpPr>
        <p:spPr>
          <a:xfrm>
            <a:off x="0" y="7058943"/>
            <a:ext cx="3927546" cy="370526"/>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34448" y="7058943"/>
            <a:ext cx="3927546" cy="370526"/>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Introductions </a:t>
            </a:r>
          </a:p>
          <a:p>
            <a:endParaRPr lang="en-GB" dirty="0"/>
          </a:p>
          <a:p>
            <a:r>
              <a:rPr lang="en-GB" dirty="0"/>
              <a:t>Today we will: </a:t>
            </a:r>
          </a:p>
          <a:p>
            <a:endParaRPr lang="en-GB" dirty="0"/>
          </a:p>
          <a:p>
            <a:r>
              <a:rPr lang="en-GB" dirty="0"/>
              <a:t>Discuss perspectives from a career spent in Learning </a:t>
            </a:r>
            <a:r>
              <a:rPr lang="en-GB" dirty="0" err="1"/>
              <a:t>Disabilty</a:t>
            </a:r>
            <a:r>
              <a:rPr lang="en-GB" dirty="0"/>
              <a:t> and Autism Services</a:t>
            </a:r>
          </a:p>
          <a:p>
            <a:endParaRPr lang="en-GB" dirty="0"/>
          </a:p>
        </p:txBody>
      </p:sp>
      <p:sp>
        <p:nvSpPr>
          <p:cNvPr id="4" name="Slide Number Placeholder 3"/>
          <p:cNvSpPr>
            <a:spLocks noGrp="1"/>
          </p:cNvSpPr>
          <p:nvPr>
            <p:ph type="sldNum" sz="quarter" idx="5"/>
          </p:nvPr>
        </p:nvSpPr>
        <p:spPr/>
        <p:txBody>
          <a:bodyPr/>
          <a:lstStyle/>
          <a:p>
            <a:fld id="{125FE403-FED1-4513-94B5-73A278162CE9}" type="slidenum">
              <a:rPr lang="en-GB" smtClean="0"/>
              <a:t>2</a:t>
            </a:fld>
            <a:endParaRPr lang="en-GB"/>
          </a:p>
        </p:txBody>
      </p:sp>
    </p:spTree>
    <p:extLst>
      <p:ext uri="{BB962C8B-B14F-4D97-AF65-F5344CB8AC3E}">
        <p14:creationId xmlns:p14="http://schemas.microsoft.com/office/powerpoint/2010/main" val="2741707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5FE403-FED1-4513-94B5-73A278162CE9}" type="slidenum">
              <a:rPr lang="en-GB" smtClean="0"/>
              <a:t>20</a:t>
            </a:fld>
            <a:endParaRPr lang="en-GB"/>
          </a:p>
        </p:txBody>
      </p:sp>
    </p:spTree>
    <p:extLst>
      <p:ext uri="{BB962C8B-B14F-4D97-AF65-F5344CB8AC3E}">
        <p14:creationId xmlns:p14="http://schemas.microsoft.com/office/powerpoint/2010/main" val="1043913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NHS England » Meeting the needs of autistic adults in mental health services</a:t>
            </a:r>
            <a:endParaRPr lang="en-GB" dirty="0"/>
          </a:p>
        </p:txBody>
      </p:sp>
      <p:sp>
        <p:nvSpPr>
          <p:cNvPr id="4" name="Slide Number Placeholder 3"/>
          <p:cNvSpPr>
            <a:spLocks noGrp="1"/>
          </p:cNvSpPr>
          <p:nvPr>
            <p:ph type="sldNum" sz="quarter" idx="5"/>
          </p:nvPr>
        </p:nvSpPr>
        <p:spPr/>
        <p:txBody>
          <a:bodyPr/>
          <a:lstStyle/>
          <a:p>
            <a:fld id="{125FE403-FED1-4513-94B5-73A278162CE9}" type="slidenum">
              <a:rPr lang="en-GB" smtClean="0"/>
              <a:t>21</a:t>
            </a:fld>
            <a:endParaRPr lang="en-GB"/>
          </a:p>
        </p:txBody>
      </p:sp>
    </p:spTree>
    <p:extLst>
      <p:ext uri="{BB962C8B-B14F-4D97-AF65-F5344CB8AC3E}">
        <p14:creationId xmlns:p14="http://schemas.microsoft.com/office/powerpoint/2010/main" val="1310815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National Autism Trainer Programme (NATP) | Anna Freud</a:t>
            </a:r>
            <a:endParaRPr lang="en-GB" dirty="0"/>
          </a:p>
          <a:p>
            <a:endParaRPr lang="en-GB" dirty="0"/>
          </a:p>
        </p:txBody>
      </p:sp>
      <p:sp>
        <p:nvSpPr>
          <p:cNvPr id="4" name="Slide Number Placeholder 3"/>
          <p:cNvSpPr>
            <a:spLocks noGrp="1"/>
          </p:cNvSpPr>
          <p:nvPr>
            <p:ph type="sldNum" sz="quarter" idx="5"/>
          </p:nvPr>
        </p:nvSpPr>
        <p:spPr/>
        <p:txBody>
          <a:bodyPr/>
          <a:lstStyle/>
          <a:p>
            <a:fld id="{125FE403-FED1-4513-94B5-73A278162CE9}" type="slidenum">
              <a:rPr lang="en-GB" smtClean="0"/>
              <a:t>22</a:t>
            </a:fld>
            <a:endParaRPr lang="en-GB"/>
          </a:p>
        </p:txBody>
      </p:sp>
    </p:spTree>
    <p:extLst>
      <p:ext uri="{BB962C8B-B14F-4D97-AF65-F5344CB8AC3E}">
        <p14:creationId xmlns:p14="http://schemas.microsoft.com/office/powerpoint/2010/main" val="2088898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hlinkClick r:id="rId3"/>
              </a:rPr>
              <a:t>Realist Reviews and Realist Evaluation | Oxford University Department for Continuing Education</a:t>
            </a:r>
            <a:endParaRPr lang="en-GB" sz="18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rPr>
              <a:t>“How, why, and for whom do speech and language therapy and occupational therapy support impact (or not) on autistic adults accessing mental health pathways.”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2D3B45"/>
                </a:solidFill>
                <a:effectLst/>
                <a:latin typeface="Lato" panose="020F0502020204030203" pitchFamily="34" charset="0"/>
                <a:ea typeface="Times New Roman" panose="02020603050405020304" pitchFamily="18" charset="0"/>
              </a:rPr>
              <a:t>If a reasonable adjustment toolkit that is developed and piloted with the local autistic community is implemented with training for health care practitioners into local care pathways (C) then autistic people whether patients or employees are more likely to feel listened to; understood and engaged with (O) because health care providers have a better understanding, experience and built confidence in  how to adapt consultation/interactions to meet needs (M)</a:t>
            </a:r>
            <a:endParaRPr lang="en-GB" sz="12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25FE403-FED1-4513-94B5-73A278162CE9}" type="slidenum">
              <a:rPr lang="en-GB" smtClean="0"/>
              <a:t>23</a:t>
            </a:fld>
            <a:endParaRPr lang="en-GB"/>
          </a:p>
        </p:txBody>
      </p:sp>
    </p:spTree>
    <p:extLst>
      <p:ext uri="{BB962C8B-B14F-4D97-AF65-F5344CB8AC3E}">
        <p14:creationId xmlns:p14="http://schemas.microsoft.com/office/powerpoint/2010/main" val="545547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5FE403-FED1-4513-94B5-73A278162CE9}" type="slidenum">
              <a:rPr lang="en-GB" smtClean="0"/>
              <a:t>24</a:t>
            </a:fld>
            <a:endParaRPr lang="en-GB"/>
          </a:p>
        </p:txBody>
      </p:sp>
    </p:spTree>
    <p:extLst>
      <p:ext uri="{BB962C8B-B14F-4D97-AF65-F5344CB8AC3E}">
        <p14:creationId xmlns:p14="http://schemas.microsoft.com/office/powerpoint/2010/main" val="2033004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5FE403-FED1-4513-94B5-73A278162CE9}" type="slidenum">
              <a:rPr lang="en-GB" smtClean="0"/>
              <a:t>25</a:t>
            </a:fld>
            <a:endParaRPr lang="en-GB"/>
          </a:p>
        </p:txBody>
      </p:sp>
    </p:spTree>
    <p:extLst>
      <p:ext uri="{BB962C8B-B14F-4D97-AF65-F5344CB8AC3E}">
        <p14:creationId xmlns:p14="http://schemas.microsoft.com/office/powerpoint/2010/main" val="869504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Commitment 3 Make development packages available for non-medical consultants recognised by the Centre for Advancing Practice | Health Education England (hee.nhs.uk)</a:t>
            </a:r>
            <a:r>
              <a:rPr lang="en-GB" dirty="0"/>
              <a:t> </a:t>
            </a:r>
          </a:p>
          <a:p>
            <a:endParaRPr lang="en-GB" dirty="0"/>
          </a:p>
        </p:txBody>
      </p:sp>
      <p:sp>
        <p:nvSpPr>
          <p:cNvPr id="4" name="Slide Number Placeholder 3"/>
          <p:cNvSpPr>
            <a:spLocks noGrp="1"/>
          </p:cNvSpPr>
          <p:nvPr>
            <p:ph type="sldNum" sz="quarter" idx="5"/>
          </p:nvPr>
        </p:nvSpPr>
        <p:spPr/>
        <p:txBody>
          <a:bodyPr/>
          <a:lstStyle/>
          <a:p>
            <a:fld id="{125FE403-FED1-4513-94B5-73A278162CE9}" type="slidenum">
              <a:rPr lang="en-GB" smtClean="0"/>
              <a:t>26</a:t>
            </a:fld>
            <a:endParaRPr lang="en-GB"/>
          </a:p>
        </p:txBody>
      </p:sp>
    </p:spTree>
    <p:extLst>
      <p:ext uri="{BB962C8B-B14F-4D97-AF65-F5344CB8AC3E}">
        <p14:creationId xmlns:p14="http://schemas.microsoft.com/office/powerpoint/2010/main" val="2590090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Aim of today: to share and learn, not to present completed work</a:t>
            </a:r>
          </a:p>
          <a:p>
            <a:endParaRPr lang="en-GB" dirty="0"/>
          </a:p>
          <a:p>
            <a:r>
              <a:rPr lang="en-GB" dirty="0"/>
              <a:t>Ambitions for future </a:t>
            </a:r>
          </a:p>
          <a:p>
            <a:endParaRPr lang="en-GB" dirty="0"/>
          </a:p>
          <a:p>
            <a:r>
              <a:rPr lang="en-GB" dirty="0"/>
              <a:t>Lived experience </a:t>
            </a:r>
          </a:p>
          <a:p>
            <a:r>
              <a:rPr lang="en-GB" dirty="0"/>
              <a:t> </a:t>
            </a:r>
          </a:p>
          <a:p>
            <a:endParaRPr lang="en-GB" dirty="0"/>
          </a:p>
          <a:p>
            <a:r>
              <a:rPr lang="en-GB" dirty="0"/>
              <a:t>To explore key </a:t>
            </a:r>
          </a:p>
          <a:p>
            <a:endParaRPr lang="en-GB" dirty="0"/>
          </a:p>
          <a:p>
            <a:r>
              <a:rPr lang="en-GB" dirty="0"/>
              <a:t>1998 qualified – working in special schools, community clinics and Children’s Centres. </a:t>
            </a:r>
          </a:p>
          <a:p>
            <a:r>
              <a:rPr lang="en-GB" dirty="0"/>
              <a:t>1999 – working across </a:t>
            </a:r>
            <a:r>
              <a:rPr lang="en-GB" dirty="0" err="1"/>
              <a:t>childrens</a:t>
            </a:r>
            <a:r>
              <a:rPr lang="en-GB" dirty="0"/>
              <a:t> and adult learning disability services</a:t>
            </a:r>
          </a:p>
          <a:p>
            <a:r>
              <a:rPr lang="en-GB" dirty="0"/>
              <a:t>2000 sensory based training  </a:t>
            </a:r>
          </a:p>
          <a:p>
            <a:r>
              <a:rPr lang="en-GB" dirty="0"/>
              <a:t>2000-2010 – Service Level Agreement with autism provider </a:t>
            </a:r>
          </a:p>
          <a:p>
            <a:r>
              <a:rPr lang="en-GB" dirty="0"/>
              <a:t>Completed a masters Ed in Autism (adults) University of Birmingham </a:t>
            </a:r>
          </a:p>
          <a:p>
            <a:r>
              <a:rPr lang="en-GB" dirty="0"/>
              <a:t>2009-2010 Scoping autism diagnostic pathways </a:t>
            </a:r>
          </a:p>
          <a:p>
            <a:r>
              <a:rPr lang="en-GB" dirty="0"/>
              <a:t>2009 – working in ‘locked rehabilitation services’ &amp; community services </a:t>
            </a:r>
          </a:p>
          <a:p>
            <a:r>
              <a:rPr lang="en-GB" dirty="0"/>
              <a:t>2013-2023 Low Secure Service – setting up SLT service</a:t>
            </a:r>
          </a:p>
          <a:p>
            <a:r>
              <a:rPr lang="en-GB" dirty="0"/>
              <a:t>2012 Post Grad Sheffield Hallam Autism / Asperger Syndrome</a:t>
            </a:r>
          </a:p>
          <a:p>
            <a:r>
              <a:rPr lang="en-GB" dirty="0"/>
              <a:t>2015-2019 Scoping SLT pathways – CJLD, Community Forensic, Low Secure Mental Health Pathways, CAMHS, Adult Mental Health </a:t>
            </a:r>
          </a:p>
          <a:p>
            <a:r>
              <a:rPr lang="en-GB" dirty="0"/>
              <a:t>2016 Supporting LDA transformation  through workforce strategy </a:t>
            </a:r>
          </a:p>
          <a:p>
            <a:r>
              <a:rPr lang="en-GB" dirty="0"/>
              <a:t>2018 Appointed as Clinical Director IDD Services </a:t>
            </a:r>
          </a:p>
          <a:p>
            <a:r>
              <a:rPr lang="en-GB" dirty="0"/>
              <a:t>2021 Appointed as regional clinical lead LDA, Provider Collaborative    </a:t>
            </a:r>
          </a:p>
          <a:p>
            <a:r>
              <a:rPr lang="en-GB" dirty="0"/>
              <a:t>2022 Appointed to multi professional trainee Consultant in Learning Disability and Autism Pathway</a:t>
            </a:r>
          </a:p>
          <a:p>
            <a:r>
              <a:rPr lang="en-GB" dirty="0"/>
              <a:t>2023 involved in the RCSLT co produced Autism guidance  </a:t>
            </a:r>
          </a:p>
          <a:p>
            <a:endParaRPr lang="en-GB" dirty="0"/>
          </a:p>
        </p:txBody>
      </p:sp>
      <p:sp>
        <p:nvSpPr>
          <p:cNvPr id="4" name="Slide Number Placeholder 3"/>
          <p:cNvSpPr>
            <a:spLocks noGrp="1"/>
          </p:cNvSpPr>
          <p:nvPr>
            <p:ph type="sldNum" sz="quarter" idx="5"/>
          </p:nvPr>
        </p:nvSpPr>
        <p:spPr/>
        <p:txBody>
          <a:bodyPr/>
          <a:lstStyle/>
          <a:p>
            <a:fld id="{594D7D20-92BB-4504-9DF6-7A530B52186F}" type="slidenum">
              <a:rPr lang="en-GB" smtClean="0"/>
              <a:t>3</a:t>
            </a:fld>
            <a:endParaRPr lang="en-GB"/>
          </a:p>
        </p:txBody>
      </p:sp>
    </p:spTree>
    <p:extLst>
      <p:ext uri="{BB962C8B-B14F-4D97-AF65-F5344CB8AC3E}">
        <p14:creationId xmlns:p14="http://schemas.microsoft.com/office/powerpoint/2010/main" val="3739209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5FE403-FED1-4513-94B5-73A278162CE9}" type="slidenum">
              <a:rPr lang="en-GB" smtClean="0"/>
              <a:t>4</a:t>
            </a:fld>
            <a:endParaRPr lang="en-GB"/>
          </a:p>
        </p:txBody>
      </p:sp>
    </p:spTree>
    <p:extLst>
      <p:ext uri="{BB962C8B-B14F-4D97-AF65-F5344CB8AC3E}">
        <p14:creationId xmlns:p14="http://schemas.microsoft.com/office/powerpoint/2010/main" val="3951854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Partnerships – listening to a social care perspective</a:t>
            </a:r>
          </a:p>
          <a:p>
            <a:endParaRPr lang="en-GB" dirty="0"/>
          </a:p>
          <a:p>
            <a:r>
              <a:rPr lang="en-GB" dirty="0"/>
              <a:t>Recognise the churn in workforce where therapeutic relationships are central </a:t>
            </a:r>
          </a:p>
          <a:p>
            <a:endParaRPr lang="en-GB" dirty="0"/>
          </a:p>
          <a:p>
            <a:r>
              <a:rPr lang="en-GB" dirty="0"/>
              <a:t>Being curious and asking why and for what purpose </a:t>
            </a:r>
          </a:p>
        </p:txBody>
      </p:sp>
      <p:sp>
        <p:nvSpPr>
          <p:cNvPr id="4" name="Slide Number Placeholder 3"/>
          <p:cNvSpPr>
            <a:spLocks noGrp="1"/>
          </p:cNvSpPr>
          <p:nvPr>
            <p:ph type="sldNum" sz="quarter" idx="5"/>
          </p:nvPr>
        </p:nvSpPr>
        <p:spPr/>
        <p:txBody>
          <a:bodyPr/>
          <a:lstStyle/>
          <a:p>
            <a:fld id="{125FE403-FED1-4513-94B5-73A278162CE9}" type="slidenum">
              <a:rPr lang="en-GB" smtClean="0"/>
              <a:t>5</a:t>
            </a:fld>
            <a:endParaRPr lang="en-GB"/>
          </a:p>
        </p:txBody>
      </p:sp>
    </p:spTree>
    <p:extLst>
      <p:ext uri="{BB962C8B-B14F-4D97-AF65-F5344CB8AC3E}">
        <p14:creationId xmlns:p14="http://schemas.microsoft.com/office/powerpoint/2010/main" val="2060383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MSc in Translational Health Sciences | University of Oxford</a:t>
            </a:r>
            <a:endParaRPr lang="en-GB" dirty="0"/>
          </a:p>
        </p:txBody>
      </p:sp>
      <p:sp>
        <p:nvSpPr>
          <p:cNvPr id="4" name="Slide Number Placeholder 3"/>
          <p:cNvSpPr>
            <a:spLocks noGrp="1"/>
          </p:cNvSpPr>
          <p:nvPr>
            <p:ph type="sldNum" sz="quarter" idx="5"/>
          </p:nvPr>
        </p:nvSpPr>
        <p:spPr/>
        <p:txBody>
          <a:bodyPr/>
          <a:lstStyle/>
          <a:p>
            <a:fld id="{125FE403-FED1-4513-94B5-73A278162CE9}" type="slidenum">
              <a:rPr lang="en-GB" smtClean="0"/>
              <a:t>6</a:t>
            </a:fld>
            <a:endParaRPr lang="en-GB"/>
          </a:p>
        </p:txBody>
      </p:sp>
    </p:spTree>
    <p:extLst>
      <p:ext uri="{BB962C8B-B14F-4D97-AF65-F5344CB8AC3E}">
        <p14:creationId xmlns:p14="http://schemas.microsoft.com/office/powerpoint/2010/main" val="670687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latin typeface="Arial" panose="020B0604020202020204" pitchFamily="34" charset="0"/>
                <a:ea typeface="Calibri" panose="020F0502020204030204" pitchFamily="34" charset="0"/>
              </a:rPr>
              <a:t>Current transformation plan</a:t>
            </a:r>
          </a:p>
          <a:p>
            <a:r>
              <a:rPr lang="en-GB" sz="1200" dirty="0">
                <a:solidFill>
                  <a:srgbClr val="000000"/>
                </a:solidFill>
                <a:latin typeface="Arial" panose="020B0604020202020204" pitchFamily="34" charset="0"/>
                <a:ea typeface="Calibri" panose="020F0502020204030204" pitchFamily="34" charset="0"/>
              </a:rPr>
              <a:t>Population health</a:t>
            </a:r>
          </a:p>
          <a:p>
            <a:r>
              <a:rPr lang="en-GB" sz="1200" dirty="0">
                <a:solidFill>
                  <a:srgbClr val="000000"/>
                </a:solidFill>
                <a:latin typeface="Arial" panose="020B0604020202020204" pitchFamily="34" charset="0"/>
                <a:ea typeface="Calibri" panose="020F0502020204030204" pitchFamily="34" charset="0"/>
              </a:rPr>
              <a:t>Partnership working </a:t>
            </a:r>
          </a:p>
          <a:p>
            <a:r>
              <a:rPr lang="en-GB" sz="1200" dirty="0">
                <a:solidFill>
                  <a:srgbClr val="000000"/>
                </a:solidFill>
                <a:latin typeface="Arial" panose="020B0604020202020204" pitchFamily="34" charset="0"/>
                <a:ea typeface="Calibri" panose="020F0502020204030204" pitchFamily="34" charset="0"/>
              </a:rPr>
              <a:t>Proposal regarding RA support team </a:t>
            </a:r>
          </a:p>
          <a:p>
            <a:r>
              <a:rPr lang="en-GB" sz="1200" dirty="0">
                <a:solidFill>
                  <a:srgbClr val="000000"/>
                </a:solidFill>
                <a:latin typeface="Arial" panose="020B0604020202020204" pitchFamily="34" charset="0"/>
                <a:ea typeface="Calibri" panose="020F0502020204030204" pitchFamily="34" charset="0"/>
              </a:rPr>
              <a:t>Recognition of capacity within diagnostic teams</a:t>
            </a:r>
          </a:p>
          <a:p>
            <a:endParaRPr lang="en-GB" sz="1200" dirty="0">
              <a:solidFill>
                <a:srgbClr val="000000"/>
              </a:solidFill>
              <a:latin typeface="Arial" panose="020B0604020202020204" pitchFamily="34" charset="0"/>
              <a:ea typeface="Calibri" panose="020F0502020204030204" pitchFamily="34" charset="0"/>
            </a:endParaRPr>
          </a:p>
          <a:p>
            <a:endParaRPr lang="en-GB" sz="1200" dirty="0">
              <a:solidFill>
                <a:srgbClr val="000000"/>
              </a:solidFill>
              <a:latin typeface="Arial" panose="020B0604020202020204" pitchFamily="34" charset="0"/>
              <a:ea typeface="Calibri" panose="020F0502020204030204" pitchFamily="34" charset="0"/>
            </a:endParaRPr>
          </a:p>
          <a:p>
            <a:r>
              <a:rPr lang="en-GB" sz="1200" dirty="0">
                <a:solidFill>
                  <a:srgbClr val="000000"/>
                </a:solidFill>
                <a:latin typeface="Arial" panose="020B0604020202020204" pitchFamily="34" charset="0"/>
                <a:ea typeface="Calibri" panose="020F0502020204030204" pitchFamily="34" charset="0"/>
              </a:rPr>
              <a:t>males under the age of 25 years</a:t>
            </a:r>
          </a:p>
          <a:p>
            <a:r>
              <a:rPr lang="en-GB"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family history of abuse/domestic violence, history of mental health problems.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r>
              <a:rPr lang="en-GB" sz="1200" dirty="0">
                <a:solidFill>
                  <a:srgbClr val="000000"/>
                </a:solidFill>
                <a:latin typeface="Arial" panose="020B0604020202020204" pitchFamily="34" charset="0"/>
                <a:ea typeface="Calibri" panose="020F0502020204030204" pitchFamily="34" charset="0"/>
              </a:rPr>
              <a:t>Common risk factors for suicidality found within the general population </a:t>
            </a:r>
          </a:p>
          <a:p>
            <a:pPr marL="0" indent="0">
              <a:buNone/>
            </a:pPr>
            <a:endParaRPr lang="en-GB" sz="1200" dirty="0">
              <a:solidFill>
                <a:srgbClr val="000000"/>
              </a:solidFill>
              <a:latin typeface="Arial" panose="020B0604020202020204" pitchFamily="34" charset="0"/>
              <a:ea typeface="Calibri" panose="020F0502020204030204" pitchFamily="34" charset="0"/>
            </a:endParaRPr>
          </a:p>
          <a:p>
            <a:r>
              <a:rPr lang="en-GB" sz="1200" dirty="0">
                <a:solidFill>
                  <a:srgbClr val="000000"/>
                </a:solidFill>
                <a:latin typeface="Arial" panose="020B0604020202020204" pitchFamily="34" charset="0"/>
                <a:ea typeface="Calibri" panose="020F0502020204030204" pitchFamily="34" charset="0"/>
              </a:rPr>
              <a:t>diagnosed prior to referral into adult mental health services</a:t>
            </a:r>
          </a:p>
          <a:p>
            <a:r>
              <a:rPr lang="en-GB" sz="1200" dirty="0">
                <a:solidFill>
                  <a:srgbClr val="000000"/>
                </a:solidFill>
                <a:latin typeface="Arial" panose="020B0604020202020204" pitchFamily="34" charset="0"/>
                <a:ea typeface="Calibri" panose="020F0502020204030204" pitchFamily="34" charset="0"/>
              </a:rPr>
              <a:t>identified as having pre-existing mental health needs</a:t>
            </a:r>
          </a:p>
          <a:p>
            <a:r>
              <a:rPr lang="en-GB"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had family involvement in their lives. </a:t>
            </a:r>
          </a:p>
          <a:p>
            <a:r>
              <a:rPr lang="en-GB" sz="1200" dirty="0">
                <a:latin typeface="Arial" panose="020B0604020202020204" pitchFamily="34" charset="0"/>
                <a:ea typeface="Calibri" panose="020F0502020204030204" pitchFamily="34" charset="0"/>
                <a:cs typeface="Times New Roman" panose="02020603050405020304" pitchFamily="18" charset="0"/>
              </a:rPr>
              <a:t>Point of some transitions ( education, setting, services)</a:t>
            </a:r>
          </a:p>
          <a:p>
            <a:pPr marL="0" indent="0">
              <a:buNone/>
            </a:pPr>
            <a:endParaRPr lang="en-GB" sz="12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r>
              <a:rPr lang="en-GB"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There was some risk assessment and care planning</a:t>
            </a:r>
          </a:p>
          <a:p>
            <a:r>
              <a:rPr lang="en-GB"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There was some evidence of uncertainty about service suitability and care need at the point of referral. This included one case of a failed transition at 17 years, leading to delayed transfer into AMH and delay to care. </a:t>
            </a:r>
          </a:p>
          <a:p>
            <a:endParaRPr lang="en-GB" sz="12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r>
              <a:rPr lang="en-GB" sz="1200" dirty="0">
                <a:solidFill>
                  <a:srgbClr val="000000"/>
                </a:solidFill>
                <a:latin typeface="Arial" panose="020B0604020202020204" pitchFamily="34" charset="0"/>
                <a:ea typeface="Calibri" panose="020F0502020204030204" pitchFamily="34" charset="0"/>
              </a:rPr>
              <a:t>how autism impacts on the individual, </a:t>
            </a:r>
          </a:p>
          <a:p>
            <a:r>
              <a:rPr lang="en-GB" sz="1200" dirty="0">
                <a:solidFill>
                  <a:srgbClr val="000000"/>
                </a:solidFill>
                <a:latin typeface="Arial" panose="020B0604020202020204" pitchFamily="34" charset="0"/>
                <a:ea typeface="Calibri" panose="020F0502020204030204" pitchFamily="34" charset="0"/>
              </a:rPr>
              <a:t>specific communication needs (how the person processes information related to their care), and</a:t>
            </a:r>
          </a:p>
          <a:p>
            <a:r>
              <a:rPr lang="en-GB" sz="1200" dirty="0">
                <a:solidFill>
                  <a:srgbClr val="000000"/>
                </a:solidFill>
                <a:latin typeface="Arial" panose="020B0604020202020204" pitchFamily="34" charset="0"/>
                <a:ea typeface="Calibri" panose="020F0502020204030204" pitchFamily="34" charset="0"/>
              </a:rPr>
              <a:t> how the person understands and communicates their own distress</a:t>
            </a:r>
          </a:p>
          <a:p>
            <a:endParaRPr lang="en-GB" sz="1200" dirty="0">
              <a:solidFill>
                <a:srgbClr val="000000"/>
              </a:solidFill>
              <a:latin typeface="Arial" panose="020B0604020202020204" pitchFamily="34" charset="0"/>
              <a:ea typeface="Calibri" panose="020F0502020204030204" pitchFamily="34" charset="0"/>
            </a:endParaRPr>
          </a:p>
          <a:p>
            <a:pPr marL="0" indent="0">
              <a:buNone/>
            </a:pPr>
            <a:r>
              <a:rPr lang="en-GB" sz="1200" b="1" dirty="0">
                <a:solidFill>
                  <a:srgbClr val="000000"/>
                </a:solidFill>
                <a:latin typeface="Arial" panose="020B0604020202020204" pitchFamily="34" charset="0"/>
                <a:ea typeface="Calibri" panose="020F0502020204030204" pitchFamily="34" charset="0"/>
              </a:rPr>
              <a:t>FINDINGS</a:t>
            </a:r>
          </a:p>
          <a:p>
            <a:r>
              <a:rPr lang="en-GB" sz="1200" dirty="0">
                <a:solidFill>
                  <a:srgbClr val="000000"/>
                </a:solidFill>
                <a:latin typeface="Arial" panose="020B0604020202020204" pitchFamily="34" charset="0"/>
                <a:ea typeface="Calibri" panose="020F0502020204030204" pitchFamily="34" charset="0"/>
              </a:rPr>
              <a:t>All had some form of risk assessment</a:t>
            </a:r>
          </a:p>
          <a:p>
            <a:r>
              <a:rPr lang="en-GB" sz="1200" dirty="0">
                <a:solidFill>
                  <a:srgbClr val="000000"/>
                </a:solidFill>
                <a:latin typeface="Arial" panose="020B0604020202020204" pitchFamily="34" charset="0"/>
                <a:ea typeface="Calibri" panose="020F0502020204030204" pitchFamily="34" charset="0"/>
              </a:rPr>
              <a:t>2 out of three had been prescribed medication at the time of death</a:t>
            </a:r>
          </a:p>
          <a:p>
            <a:r>
              <a:rPr lang="en-GB" sz="1200" dirty="0">
                <a:solidFill>
                  <a:srgbClr val="000000"/>
                </a:solidFill>
                <a:latin typeface="Arial" panose="020B0604020202020204" pitchFamily="34" charset="0"/>
                <a:ea typeface="Calibri" panose="020F0502020204030204" pitchFamily="34" charset="0"/>
              </a:rPr>
              <a:t>Exploring the person’s understanding of their autism  </a:t>
            </a:r>
          </a:p>
          <a:p>
            <a:r>
              <a:rPr lang="en-GB" sz="1200" dirty="0">
                <a:solidFill>
                  <a:srgbClr val="000000"/>
                </a:solidFill>
                <a:latin typeface="Arial" panose="020B0604020202020204" pitchFamily="34" charset="0"/>
                <a:ea typeface="Calibri" panose="020F0502020204030204" pitchFamily="34" charset="0"/>
              </a:rPr>
              <a:t>All clients had a level of insight into their mental ill health and did make attempts to communicate their level of distress. </a:t>
            </a:r>
          </a:p>
          <a:p>
            <a:r>
              <a:rPr lang="en-GB"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There were reports of difference of opinion between clinicians in the perception of risk posed.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endParaRPr lang="en-GB" sz="12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25FE403-FED1-4513-94B5-73A278162CE9}" type="slidenum">
              <a:rPr lang="en-GB" smtClean="0"/>
              <a:t>7</a:t>
            </a:fld>
            <a:endParaRPr lang="en-GB"/>
          </a:p>
        </p:txBody>
      </p:sp>
    </p:spTree>
    <p:extLst>
      <p:ext uri="{BB962C8B-B14F-4D97-AF65-F5344CB8AC3E}">
        <p14:creationId xmlns:p14="http://schemas.microsoft.com/office/powerpoint/2010/main" val="106359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Dougal, D. and Buck, D. (2021)</a:t>
            </a:r>
            <a:r>
              <a:rPr lang="en-GB" sz="1200" u="sng" dirty="0">
                <a:effectLst/>
                <a:latin typeface="Calibri" panose="020F0502020204030204" pitchFamily="34" charset="0"/>
                <a:ea typeface="Calibri" panose="020F0502020204030204" pitchFamily="34" charset="0"/>
              </a:rPr>
              <a:t> My role in Tackling health </a:t>
            </a:r>
            <a:r>
              <a:rPr lang="en-GB" sz="1200" u="sng" dirty="0" err="1">
                <a:effectLst/>
                <a:latin typeface="Calibri" panose="020F0502020204030204" pitchFamily="34" charset="0"/>
                <a:ea typeface="Calibri" panose="020F0502020204030204" pitchFamily="34" charset="0"/>
              </a:rPr>
              <a:t>inqualities</a:t>
            </a:r>
            <a:r>
              <a:rPr lang="en-GB" sz="1200" u="sng" dirty="0">
                <a:effectLst/>
                <a:latin typeface="Calibri" panose="020F0502020204030204" pitchFamily="34" charset="0"/>
                <a:ea typeface="Calibri" panose="020F0502020204030204" pitchFamily="34" charset="0"/>
              </a:rPr>
              <a:t> . A framework for allied health professionals.</a:t>
            </a:r>
            <a:r>
              <a:rPr lang="en-GB" sz="1200" dirty="0">
                <a:effectLst/>
                <a:latin typeface="Calibri" panose="020F0502020204030204" pitchFamily="34" charset="0"/>
                <a:ea typeface="Calibri" panose="020F0502020204030204" pitchFamily="34" charset="0"/>
              </a:rPr>
              <a:t> The Kings Fund. Downloaded from:   </a:t>
            </a:r>
            <a:r>
              <a:rPr lang="en-GB" sz="1200" u="sng" dirty="0">
                <a:solidFill>
                  <a:srgbClr val="0000FF"/>
                </a:solidFill>
                <a:effectLst/>
                <a:latin typeface="Calibri" panose="020F0502020204030204" pitchFamily="34" charset="0"/>
                <a:ea typeface="Calibri" panose="020F0502020204030204" pitchFamily="34" charset="0"/>
                <a:hlinkClick r:id="rId3"/>
              </a:rPr>
              <a:t>word template (kingsfund.org.uk)</a:t>
            </a:r>
            <a:r>
              <a:rPr lang="en-GB" sz="1200" dirty="0">
                <a:effectLst/>
                <a:latin typeface="Calibri" panose="020F0502020204030204" pitchFamily="34" charset="0"/>
                <a:ea typeface="Calibri" panose="020F0502020204030204" pitchFamily="34" charset="0"/>
              </a:rPr>
              <a:t> 3.7.23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a:p>
            <a:pPr fontAlgn="base"/>
            <a:r>
              <a:rPr lang="en-GB" sz="1200" dirty="0">
                <a:effectLst/>
                <a:latin typeface="Calibri" panose="020F0502020204030204" pitchFamily="34" charset="0"/>
                <a:ea typeface="Calibri" panose="020F0502020204030204" pitchFamily="34" charset="0"/>
              </a:rPr>
              <a:t> </a:t>
            </a:r>
          </a:p>
          <a:p>
            <a:pPr fontAlgn="base"/>
            <a:r>
              <a:rPr lang="en-GB" sz="1200" dirty="0">
                <a:effectLst/>
                <a:latin typeface="Calibri" panose="020F0502020204030204" pitchFamily="34" charset="0"/>
                <a:ea typeface="Calibri" panose="020F0502020204030204" pitchFamily="34" charset="0"/>
              </a:rPr>
              <a:t>International Society for Autism Research (2021) Autism Community Priorities for Suicide Prevention An International Society for Autism Research Policy Brief. </a:t>
            </a:r>
          </a:p>
          <a:p>
            <a:endParaRPr lang="en-GB" dirty="0"/>
          </a:p>
        </p:txBody>
      </p:sp>
      <p:sp>
        <p:nvSpPr>
          <p:cNvPr id="4" name="Slide Number Placeholder 3"/>
          <p:cNvSpPr>
            <a:spLocks noGrp="1"/>
          </p:cNvSpPr>
          <p:nvPr>
            <p:ph type="sldNum" sz="quarter" idx="5"/>
          </p:nvPr>
        </p:nvSpPr>
        <p:spPr/>
        <p:txBody>
          <a:bodyPr/>
          <a:lstStyle/>
          <a:p>
            <a:fld id="{125FE403-FED1-4513-94B5-73A278162CE9}" type="slidenum">
              <a:rPr lang="en-GB" smtClean="0"/>
              <a:t>8</a:t>
            </a:fld>
            <a:endParaRPr lang="en-GB"/>
          </a:p>
        </p:txBody>
      </p:sp>
    </p:spTree>
    <p:extLst>
      <p:ext uri="{BB962C8B-B14F-4D97-AF65-F5344CB8AC3E}">
        <p14:creationId xmlns:p14="http://schemas.microsoft.com/office/powerpoint/2010/main" val="2579725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Vicky </a:t>
            </a:r>
          </a:p>
          <a:p>
            <a:endParaRPr lang="en-GB" dirty="0"/>
          </a:p>
          <a:p>
            <a:r>
              <a:rPr lang="en-GB" dirty="0"/>
              <a:t>Research /evidence base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Brice S, Rodgers J, Ingham B, et al. The importance and availability of adjustments to improve access for autistic adults who need mental and physical healthcare: findings from UK surveys. BMJ Open 2021;11:e043336. doi:10.1136/ bmjopen-2020-043336</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Mason, D., Ingham, B., </a:t>
            </a:r>
            <a:r>
              <a:rPr lang="en-GB" sz="1200" kern="1200" dirty="0" err="1">
                <a:solidFill>
                  <a:schemeClr val="tx1"/>
                </a:solidFill>
                <a:effectLst/>
                <a:latin typeface="+mn-lt"/>
                <a:ea typeface="+mn-ea"/>
                <a:cs typeface="+mn-cs"/>
              </a:rPr>
              <a:t>Urbanowicz</a:t>
            </a:r>
            <a:r>
              <a:rPr lang="en-GB" sz="1200" kern="1200" dirty="0">
                <a:solidFill>
                  <a:schemeClr val="tx1"/>
                </a:solidFill>
                <a:effectLst/>
                <a:latin typeface="+mn-lt"/>
                <a:ea typeface="+mn-ea"/>
                <a:cs typeface="+mn-cs"/>
              </a:rPr>
              <a:t>, A. et al. A Systematic Review of What Barriers and Facilitators Prevent and Enable Physical Healthcare Services Access for Autistic Adults. J Autism Dev </a:t>
            </a:r>
            <a:r>
              <a:rPr lang="en-GB" sz="1200" kern="1200" dirty="0" err="1">
                <a:solidFill>
                  <a:schemeClr val="tx1"/>
                </a:solidFill>
                <a:effectLst/>
                <a:latin typeface="+mn-lt"/>
                <a:ea typeface="+mn-ea"/>
                <a:cs typeface="+mn-cs"/>
              </a:rPr>
              <a:t>Disord</a:t>
            </a:r>
            <a:r>
              <a:rPr lang="en-GB" sz="1200" kern="1200" dirty="0">
                <a:solidFill>
                  <a:schemeClr val="tx1"/>
                </a:solidFill>
                <a:effectLst/>
                <a:latin typeface="+mn-lt"/>
                <a:ea typeface="+mn-ea"/>
                <a:cs typeface="+mn-cs"/>
              </a:rPr>
              <a:t> 49, 3387–3400 (2019). https://doi.org/10.1007/s10803-019-04049-2</a:t>
            </a:r>
          </a:p>
          <a:p>
            <a:endParaRPr lang="en-GB" dirty="0"/>
          </a:p>
          <a:p>
            <a:endParaRPr lang="en-GB" dirty="0"/>
          </a:p>
        </p:txBody>
      </p:sp>
      <p:sp>
        <p:nvSpPr>
          <p:cNvPr id="4" name="Slide Number Placeholder 3"/>
          <p:cNvSpPr>
            <a:spLocks noGrp="1"/>
          </p:cNvSpPr>
          <p:nvPr>
            <p:ph type="sldNum" sz="quarter" idx="5"/>
          </p:nvPr>
        </p:nvSpPr>
        <p:spPr/>
        <p:txBody>
          <a:bodyPr/>
          <a:lstStyle/>
          <a:p>
            <a:fld id="{7666BBCF-D672-48B4-9841-18CB16D68FFD}" type="slidenum">
              <a:rPr lang="en-GB" smtClean="0"/>
              <a:t>9</a:t>
            </a:fld>
            <a:endParaRPr lang="en-GB"/>
          </a:p>
        </p:txBody>
      </p:sp>
    </p:spTree>
    <p:extLst>
      <p:ext uri="{BB962C8B-B14F-4D97-AF65-F5344CB8AC3E}">
        <p14:creationId xmlns:p14="http://schemas.microsoft.com/office/powerpoint/2010/main" val="3281496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7EBFCD3-039D-764A-846B-CDB9BED56E69}"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716-C01D-8E44-891C-55C618E7792D}" type="slidenum">
              <a:rPr lang="en-US" smtClean="0"/>
              <a:t>‹#›</a:t>
            </a:fld>
            <a:endParaRPr lang="en-US"/>
          </a:p>
        </p:txBody>
      </p:sp>
    </p:spTree>
    <p:extLst>
      <p:ext uri="{BB962C8B-B14F-4D97-AF65-F5344CB8AC3E}">
        <p14:creationId xmlns:p14="http://schemas.microsoft.com/office/powerpoint/2010/main" val="84388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7EBFCD3-039D-764A-846B-CDB9BED56E69}"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716-C01D-8E44-891C-55C618E7792D}" type="slidenum">
              <a:rPr lang="en-US" smtClean="0"/>
              <a:t>‹#›</a:t>
            </a:fld>
            <a:endParaRPr lang="en-US"/>
          </a:p>
        </p:txBody>
      </p:sp>
    </p:spTree>
    <p:extLst>
      <p:ext uri="{BB962C8B-B14F-4D97-AF65-F5344CB8AC3E}">
        <p14:creationId xmlns:p14="http://schemas.microsoft.com/office/powerpoint/2010/main" val="2743488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7EBFCD3-039D-764A-846B-CDB9BED56E69}"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716-C01D-8E44-891C-55C618E7792D}" type="slidenum">
              <a:rPr lang="en-US" smtClean="0"/>
              <a:t>‹#›</a:t>
            </a:fld>
            <a:endParaRPr lang="en-US"/>
          </a:p>
        </p:txBody>
      </p:sp>
    </p:spTree>
    <p:extLst>
      <p:ext uri="{BB962C8B-B14F-4D97-AF65-F5344CB8AC3E}">
        <p14:creationId xmlns:p14="http://schemas.microsoft.com/office/powerpoint/2010/main" val="1772043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7EBFCD3-039D-764A-846B-CDB9BED56E69}"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716-C01D-8E44-891C-55C618E7792D}" type="slidenum">
              <a:rPr lang="en-US" smtClean="0"/>
              <a:t>‹#›</a:t>
            </a:fld>
            <a:endParaRPr lang="en-US"/>
          </a:p>
        </p:txBody>
      </p:sp>
    </p:spTree>
    <p:extLst>
      <p:ext uri="{BB962C8B-B14F-4D97-AF65-F5344CB8AC3E}">
        <p14:creationId xmlns:p14="http://schemas.microsoft.com/office/powerpoint/2010/main" val="3675473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7EBFCD3-039D-764A-846B-CDB9BED56E69}"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716-C01D-8E44-891C-55C618E7792D}" type="slidenum">
              <a:rPr lang="en-US" smtClean="0"/>
              <a:t>‹#›</a:t>
            </a:fld>
            <a:endParaRPr lang="en-US"/>
          </a:p>
        </p:txBody>
      </p:sp>
    </p:spTree>
    <p:extLst>
      <p:ext uri="{BB962C8B-B14F-4D97-AF65-F5344CB8AC3E}">
        <p14:creationId xmlns:p14="http://schemas.microsoft.com/office/powerpoint/2010/main" val="1073018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7EBFCD3-039D-764A-846B-CDB9BED56E69}"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716-C01D-8E44-891C-55C618E7792D}" type="slidenum">
              <a:rPr lang="en-US" smtClean="0"/>
              <a:t>‹#›</a:t>
            </a:fld>
            <a:endParaRPr lang="en-US"/>
          </a:p>
        </p:txBody>
      </p:sp>
    </p:spTree>
    <p:extLst>
      <p:ext uri="{BB962C8B-B14F-4D97-AF65-F5344CB8AC3E}">
        <p14:creationId xmlns:p14="http://schemas.microsoft.com/office/powerpoint/2010/main" val="4123387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7EBFCD3-039D-764A-846B-CDB9BED56E69}" type="datetimeFigureOut">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1BF716-C01D-8E44-891C-55C618E7792D}" type="slidenum">
              <a:rPr lang="en-US" smtClean="0"/>
              <a:t>‹#›</a:t>
            </a:fld>
            <a:endParaRPr lang="en-US"/>
          </a:p>
        </p:txBody>
      </p:sp>
    </p:spTree>
    <p:extLst>
      <p:ext uri="{BB962C8B-B14F-4D97-AF65-F5344CB8AC3E}">
        <p14:creationId xmlns:p14="http://schemas.microsoft.com/office/powerpoint/2010/main" val="1893345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7EBFCD3-039D-764A-846B-CDB9BED56E69}" type="datetimeFigureOut">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1BF716-C01D-8E44-891C-55C618E7792D}" type="slidenum">
              <a:rPr lang="en-US" smtClean="0"/>
              <a:t>‹#›</a:t>
            </a:fld>
            <a:endParaRPr lang="en-US"/>
          </a:p>
        </p:txBody>
      </p:sp>
    </p:spTree>
    <p:extLst>
      <p:ext uri="{BB962C8B-B14F-4D97-AF65-F5344CB8AC3E}">
        <p14:creationId xmlns:p14="http://schemas.microsoft.com/office/powerpoint/2010/main" val="2741675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EBFCD3-039D-764A-846B-CDB9BED56E69}" type="datetimeFigureOut">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1BF716-C01D-8E44-891C-55C618E7792D}" type="slidenum">
              <a:rPr lang="en-US" smtClean="0"/>
              <a:t>‹#›</a:t>
            </a:fld>
            <a:endParaRPr lang="en-US"/>
          </a:p>
        </p:txBody>
      </p:sp>
    </p:spTree>
    <p:extLst>
      <p:ext uri="{BB962C8B-B14F-4D97-AF65-F5344CB8AC3E}">
        <p14:creationId xmlns:p14="http://schemas.microsoft.com/office/powerpoint/2010/main" val="2510300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7EBFCD3-039D-764A-846B-CDB9BED56E69}"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716-C01D-8E44-891C-55C618E7792D}" type="slidenum">
              <a:rPr lang="en-US" smtClean="0"/>
              <a:t>‹#›</a:t>
            </a:fld>
            <a:endParaRPr lang="en-US"/>
          </a:p>
        </p:txBody>
      </p:sp>
    </p:spTree>
    <p:extLst>
      <p:ext uri="{BB962C8B-B14F-4D97-AF65-F5344CB8AC3E}">
        <p14:creationId xmlns:p14="http://schemas.microsoft.com/office/powerpoint/2010/main" val="1466891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7EBFCD3-039D-764A-846B-CDB9BED56E69}"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716-C01D-8E44-891C-55C618E7792D}" type="slidenum">
              <a:rPr lang="en-US" smtClean="0"/>
              <a:t>‹#›</a:t>
            </a:fld>
            <a:endParaRPr lang="en-US"/>
          </a:p>
        </p:txBody>
      </p:sp>
    </p:spTree>
    <p:extLst>
      <p:ext uri="{BB962C8B-B14F-4D97-AF65-F5344CB8AC3E}">
        <p14:creationId xmlns:p14="http://schemas.microsoft.com/office/powerpoint/2010/main" val="2793564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EBFCD3-039D-764A-846B-CDB9BED56E69}" type="datetimeFigureOut">
              <a:rPr lang="en-US" smtClean="0"/>
              <a:t>1/25/2024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BF716-C01D-8E44-891C-55C618E7792D}" type="slidenum">
              <a:rPr lang="en-US" smtClean="0"/>
              <a:t>‹#›</a:t>
            </a:fld>
            <a:endParaRPr lang="en-US"/>
          </a:p>
        </p:txBody>
      </p:sp>
    </p:spTree>
    <p:extLst>
      <p:ext uri="{BB962C8B-B14F-4D97-AF65-F5344CB8AC3E}">
        <p14:creationId xmlns:p14="http://schemas.microsoft.com/office/powerpoint/2010/main" val="3552511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link.springer.com/article/10.1007/s10803-023-06006-6"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lse.ac.uk/study-at-lse/online-learning/courses/modelling-cost-effectiveness-in-healthcare" TargetMode="External"/><Relationship Id="rId4" Type="http://schemas.openxmlformats.org/officeDocument/2006/relationships/hyperlink" Target="https://www.rcslt.org/speech-and-language-therapy/clinical-information/autis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3.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14.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3.png"/><Relationship Id="rId5" Type="http://schemas.openxmlformats.org/officeDocument/2006/relationships/image" Target="../media/image19.png"/><Relationship Id="rId10" Type="http://schemas.openxmlformats.org/officeDocument/2006/relationships/image" Target="../media/image12.svg"/><Relationship Id="rId4" Type="http://schemas.openxmlformats.org/officeDocument/2006/relationships/image" Target="../media/image18.svg"/><Relationship Id="rId9" Type="http://schemas.openxmlformats.org/officeDocument/2006/relationships/image" Target="../media/image11.png"/><Relationship Id="rId14" Type="http://schemas.openxmlformats.org/officeDocument/2006/relationships/image" Target="../media/image24.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24.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23.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socialthinking.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brenebrown.com/hubs/dare-to-lea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matthewsyed.co.uk/book/rebel-ideas-the-power-of-diverse-thinkin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betterevaluation.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kingsfund.org.uk/courses/leadership-population-health"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15D62-C9A1-3C7F-4E72-AF0D8DE34063}"/>
              </a:ext>
            </a:extLst>
          </p:cNvPr>
          <p:cNvSpPr>
            <a:spLocks noGrp="1"/>
          </p:cNvSpPr>
          <p:nvPr>
            <p:ph type="title"/>
          </p:nvPr>
        </p:nvSpPr>
        <p:spPr/>
        <p:txBody>
          <a:bodyPr/>
          <a:lstStyle/>
          <a:p>
            <a:r>
              <a:rPr lang="en-GB" b="1" dirty="0">
                <a:solidFill>
                  <a:schemeClr val="accent1"/>
                </a:solidFill>
              </a:rPr>
              <a:t>In preparation: </a:t>
            </a:r>
          </a:p>
        </p:txBody>
      </p:sp>
      <p:pic>
        <p:nvPicPr>
          <p:cNvPr id="1026" name="Picture 1">
            <a:extLst>
              <a:ext uri="{FF2B5EF4-FFF2-40B4-BE49-F238E27FC236}">
                <a16:creationId xmlns:a16="http://schemas.microsoft.com/office/drawing/2014/main" id="{D07DE1A9-4A55-A52F-4D62-32DD428E3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1701" y="1048766"/>
            <a:ext cx="4239880" cy="522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2861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3575B-D24C-2ACF-5867-0CBFBB4A4A40}"/>
              </a:ext>
            </a:extLst>
          </p:cNvPr>
          <p:cNvSpPr>
            <a:spLocks noGrp="1"/>
          </p:cNvSpPr>
          <p:nvPr>
            <p:ph type="title"/>
          </p:nvPr>
        </p:nvSpPr>
        <p:spPr/>
        <p:txBody>
          <a:bodyPr/>
          <a:lstStyle/>
          <a:p>
            <a:r>
              <a:rPr lang="en-GB" b="1" dirty="0">
                <a:solidFill>
                  <a:schemeClr val="accent1"/>
                </a:solidFill>
              </a:rPr>
              <a:t>The realities of pathways now </a:t>
            </a:r>
          </a:p>
        </p:txBody>
      </p:sp>
      <p:sp>
        <p:nvSpPr>
          <p:cNvPr id="3" name="Content Placeholder 2">
            <a:extLst>
              <a:ext uri="{FF2B5EF4-FFF2-40B4-BE49-F238E27FC236}">
                <a16:creationId xmlns:a16="http://schemas.microsoft.com/office/drawing/2014/main" id="{4B104D94-4996-40B7-99E3-657777C7027C}"/>
              </a:ext>
            </a:extLst>
          </p:cNvPr>
          <p:cNvSpPr>
            <a:spLocks noGrp="1"/>
          </p:cNvSpPr>
          <p:nvPr>
            <p:ph idx="1"/>
          </p:nvPr>
        </p:nvSpPr>
        <p:spPr/>
        <p:txBody>
          <a:bodyPr>
            <a:normAutofit/>
          </a:bodyPr>
          <a:lstStyle/>
          <a:p>
            <a:pPr algn="l"/>
            <a:r>
              <a:rPr lang="en-GB" sz="1900" b="0" i="0" u="none" strike="noStrike" baseline="0" dirty="0">
                <a:latin typeface="STIX-Regular"/>
              </a:rPr>
              <a:t>“Although professionals agree with the views of autistic people and professional guidelines regarding the need for a tailored approach to MHI for autistic adults, in practice they felt constrained by the limited availability of resources and the challenges of inflexible systems”. (</a:t>
            </a:r>
            <a:r>
              <a:rPr lang="en-GB" sz="1900" dirty="0">
                <a:latin typeface="STIX-Regular"/>
              </a:rPr>
              <a:t>M</a:t>
            </a:r>
            <a:r>
              <a:rPr lang="en-GB" sz="1900" b="0" i="0" u="none" strike="noStrike" baseline="0" dirty="0">
                <a:latin typeface="STIX-Regular"/>
              </a:rPr>
              <a:t>oore et al 2023) </a:t>
            </a:r>
            <a:r>
              <a:rPr lang="en-GB" sz="1900" dirty="0">
                <a:hlinkClick r:id="rId3"/>
              </a:rPr>
              <a:t>Mental Health Professionals’ Experiences of Adapting Mental Health Interventions for Autistic Adults: A Systematic Review and Thematic Synthesis | Journal of Autism and Developmental Disorders (springer.com)</a:t>
            </a:r>
            <a:endParaRPr lang="en-GB" sz="1900" b="0" i="0" u="none" strike="noStrike" baseline="0" dirty="0">
              <a:latin typeface="STIX-Regular"/>
            </a:endParaRPr>
          </a:p>
          <a:p>
            <a:pPr marL="0" indent="0" algn="l">
              <a:buNone/>
            </a:pPr>
            <a:endParaRPr lang="en-GB" sz="1900" dirty="0"/>
          </a:p>
          <a:p>
            <a:r>
              <a:rPr lang="en-GB" sz="1900" dirty="0"/>
              <a:t>Learning from experience of co produced guidance </a:t>
            </a:r>
            <a:r>
              <a:rPr lang="en-GB" sz="1900" dirty="0">
                <a:hlinkClick r:id="rId4"/>
              </a:rPr>
              <a:t>Autism – clinical information for SLTs | RCSLT</a:t>
            </a:r>
            <a:endParaRPr lang="en-GB" sz="1900" dirty="0"/>
          </a:p>
          <a:p>
            <a:endParaRPr lang="en-GB" sz="1900" dirty="0"/>
          </a:p>
          <a:p>
            <a:r>
              <a:rPr lang="en-GB" sz="1900" dirty="0"/>
              <a:t>Utilising economics of healthcare to influence population based planning &amp; therefore workforce redesign. </a:t>
            </a:r>
            <a:endParaRPr lang="en-GB" dirty="0">
              <a:hlinkClick r:id="rId5"/>
            </a:endParaRPr>
          </a:p>
          <a:p>
            <a:pPr marL="0" indent="0">
              <a:buNone/>
            </a:pPr>
            <a:r>
              <a:rPr lang="en-GB" sz="1200" dirty="0">
                <a:hlinkClick r:id="rId5"/>
              </a:rPr>
              <a:t>LSE Modelling Cost-Effectiveness in Healthcare Online Certificate Course | LSE Online</a:t>
            </a:r>
            <a:endParaRPr lang="en-GB" sz="1200" dirty="0"/>
          </a:p>
          <a:p>
            <a:endParaRPr lang="en-GB" dirty="0"/>
          </a:p>
          <a:p>
            <a:endParaRPr lang="en-GB" dirty="0"/>
          </a:p>
          <a:p>
            <a:endParaRPr lang="en-GB" dirty="0"/>
          </a:p>
        </p:txBody>
      </p:sp>
    </p:spTree>
    <p:extLst>
      <p:ext uri="{BB962C8B-B14F-4D97-AF65-F5344CB8AC3E}">
        <p14:creationId xmlns:p14="http://schemas.microsoft.com/office/powerpoint/2010/main" val="3650761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CA742-6C9A-B17E-F12B-7BF6B4992C69}"/>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682F7CB5-320B-8E5D-1E6B-67AC403450CD}"/>
              </a:ext>
            </a:extLst>
          </p:cNvPr>
          <p:cNvPicPr>
            <a:picLocks noGrp="1" noChangeAspect="1"/>
          </p:cNvPicPr>
          <p:nvPr>
            <p:ph idx="1"/>
          </p:nvPr>
        </p:nvPicPr>
        <p:blipFill>
          <a:blip r:embed="rId3"/>
          <a:stretch>
            <a:fillRect/>
          </a:stretch>
        </p:blipFill>
        <p:spPr>
          <a:xfrm>
            <a:off x="287022" y="779262"/>
            <a:ext cx="8774786" cy="5233314"/>
          </a:xfrm>
        </p:spPr>
      </p:pic>
    </p:spTree>
    <p:extLst>
      <p:ext uri="{BB962C8B-B14F-4D97-AF65-F5344CB8AC3E}">
        <p14:creationId xmlns:p14="http://schemas.microsoft.com/office/powerpoint/2010/main" val="1930853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4C9C0-97DE-6F51-D399-1E8CB6401F7C}"/>
              </a:ext>
            </a:extLst>
          </p:cNvPr>
          <p:cNvSpPr>
            <a:spLocks noGrp="1"/>
          </p:cNvSpPr>
          <p:nvPr>
            <p:ph type="title"/>
          </p:nvPr>
        </p:nvSpPr>
        <p:spPr/>
        <p:txBody>
          <a:bodyPr/>
          <a:lstStyle/>
          <a:p>
            <a:r>
              <a:rPr lang="en-GB" b="1" dirty="0">
                <a:solidFill>
                  <a:schemeClr val="accent1"/>
                </a:solidFill>
              </a:rPr>
              <a:t>Letter to the Future &amp; visioning the future </a:t>
            </a:r>
          </a:p>
        </p:txBody>
      </p:sp>
      <p:pic>
        <p:nvPicPr>
          <p:cNvPr id="4" name="Content Placeholder 3">
            <a:extLst>
              <a:ext uri="{FF2B5EF4-FFF2-40B4-BE49-F238E27FC236}">
                <a16:creationId xmlns:a16="http://schemas.microsoft.com/office/drawing/2014/main" id="{816CF06D-3DBA-2ED8-090A-78F84892F581}"/>
              </a:ext>
            </a:extLst>
          </p:cNvPr>
          <p:cNvPicPr>
            <a:picLocks noGrp="1" noChangeAspect="1"/>
          </p:cNvPicPr>
          <p:nvPr>
            <p:ph idx="1"/>
          </p:nvPr>
        </p:nvPicPr>
        <p:blipFill>
          <a:blip r:embed="rId3"/>
          <a:stretch>
            <a:fillRect/>
          </a:stretch>
        </p:blipFill>
        <p:spPr>
          <a:xfrm>
            <a:off x="5941476" y="1754139"/>
            <a:ext cx="2573874" cy="1822303"/>
          </a:xfrm>
          <a:prstGeom prst="rect">
            <a:avLst/>
          </a:prstGeom>
        </p:spPr>
      </p:pic>
      <p:pic>
        <p:nvPicPr>
          <p:cNvPr id="5" name="Picture 2" descr="BBC NEWS | UK | England | Cornwall | Granite seed is ...">
            <a:extLst>
              <a:ext uri="{FF2B5EF4-FFF2-40B4-BE49-F238E27FC236}">
                <a16:creationId xmlns:a16="http://schemas.microsoft.com/office/drawing/2014/main" id="{43379157-B69A-6F41-ED83-40B0DBE7D7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7771" y="3576442"/>
            <a:ext cx="2867579" cy="2147153"/>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4">
            <a:extLst>
              <a:ext uri="{FF2B5EF4-FFF2-40B4-BE49-F238E27FC236}">
                <a16:creationId xmlns:a16="http://schemas.microsoft.com/office/drawing/2014/main" id="{12E2827B-932C-DE31-5056-FBEA1B4B4369}"/>
              </a:ext>
            </a:extLst>
          </p:cNvPr>
          <p:cNvPicPr>
            <a:picLocks noChangeAspect="1"/>
          </p:cNvPicPr>
          <p:nvPr/>
        </p:nvPicPr>
        <p:blipFill>
          <a:blip r:embed="rId5"/>
          <a:stretch>
            <a:fillRect/>
          </a:stretch>
        </p:blipFill>
        <p:spPr>
          <a:xfrm>
            <a:off x="728375" y="2104829"/>
            <a:ext cx="4321969" cy="2943225"/>
          </a:xfrm>
          <a:prstGeom prst="rect">
            <a:avLst/>
          </a:prstGeom>
        </p:spPr>
      </p:pic>
      <p:sp>
        <p:nvSpPr>
          <p:cNvPr id="7" name="TextBox 6">
            <a:extLst>
              <a:ext uri="{FF2B5EF4-FFF2-40B4-BE49-F238E27FC236}">
                <a16:creationId xmlns:a16="http://schemas.microsoft.com/office/drawing/2014/main" id="{37E995C6-C52D-0EF7-F774-EF9B34E8CA66}"/>
              </a:ext>
            </a:extLst>
          </p:cNvPr>
          <p:cNvSpPr txBox="1"/>
          <p:nvPr/>
        </p:nvSpPr>
        <p:spPr>
          <a:xfrm>
            <a:off x="628650" y="5110751"/>
            <a:ext cx="4321969" cy="507831"/>
          </a:xfrm>
          <a:prstGeom prst="rect">
            <a:avLst/>
          </a:prstGeom>
          <a:noFill/>
        </p:spPr>
        <p:txBody>
          <a:bodyPr wrap="square" rtlCol="0">
            <a:spAutoFit/>
          </a:bodyPr>
          <a:lstStyle/>
          <a:p>
            <a:r>
              <a:rPr lang="en-GB" sz="1350" dirty="0"/>
              <a:t>Kathy McKay as part of NHFT Transformation work not to be reproduced.  </a:t>
            </a:r>
          </a:p>
        </p:txBody>
      </p:sp>
    </p:spTree>
    <p:extLst>
      <p:ext uri="{BB962C8B-B14F-4D97-AF65-F5344CB8AC3E}">
        <p14:creationId xmlns:p14="http://schemas.microsoft.com/office/powerpoint/2010/main" val="3442781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D1925-CBBC-7C9B-D5F9-796AD7D32D4D}"/>
              </a:ext>
            </a:extLst>
          </p:cNvPr>
          <p:cNvSpPr>
            <a:spLocks noGrp="1"/>
          </p:cNvSpPr>
          <p:nvPr>
            <p:ph type="title"/>
          </p:nvPr>
        </p:nvSpPr>
        <p:spPr/>
        <p:txBody>
          <a:bodyPr/>
          <a:lstStyle/>
          <a:p>
            <a:r>
              <a:rPr lang="en-GB" b="1" dirty="0">
                <a:solidFill>
                  <a:schemeClr val="accent1"/>
                </a:solidFill>
              </a:rPr>
              <a:t>Reflections and learning together about partnerships</a:t>
            </a:r>
          </a:p>
        </p:txBody>
      </p:sp>
      <p:sp>
        <p:nvSpPr>
          <p:cNvPr id="3" name="Content Placeholder 2">
            <a:extLst>
              <a:ext uri="{FF2B5EF4-FFF2-40B4-BE49-F238E27FC236}">
                <a16:creationId xmlns:a16="http://schemas.microsoft.com/office/drawing/2014/main" id="{CFC51A91-337D-4F39-F314-2B41F93E51C4}"/>
              </a:ext>
            </a:extLst>
          </p:cNvPr>
          <p:cNvSpPr>
            <a:spLocks noGrp="1"/>
          </p:cNvSpPr>
          <p:nvPr>
            <p:ph idx="1"/>
          </p:nvPr>
        </p:nvSpPr>
        <p:spPr/>
        <p:txBody>
          <a:bodyPr>
            <a:normAutofit fontScale="92500" lnSpcReduction="20000"/>
          </a:bodyPr>
          <a:lstStyle/>
          <a:p>
            <a:r>
              <a:rPr lang="en-GB" dirty="0"/>
              <a:t>Galvanising interest in peer support roles  </a:t>
            </a:r>
          </a:p>
          <a:p>
            <a:endParaRPr lang="en-GB" dirty="0"/>
          </a:p>
          <a:p>
            <a:r>
              <a:rPr lang="en-GB" dirty="0"/>
              <a:t>Listening to experience of people who have received services </a:t>
            </a:r>
          </a:p>
          <a:p>
            <a:endParaRPr lang="en-GB" dirty="0"/>
          </a:p>
          <a:p>
            <a:r>
              <a:rPr lang="en-GB" dirty="0"/>
              <a:t>Gaining learning through sensory friendly environments project </a:t>
            </a:r>
          </a:p>
          <a:p>
            <a:endParaRPr lang="en-GB" dirty="0"/>
          </a:p>
          <a:p>
            <a:r>
              <a:rPr lang="en-GB" dirty="0"/>
              <a:t>Not developing but growing new roles </a:t>
            </a:r>
          </a:p>
          <a:p>
            <a:pPr marL="0" indent="0">
              <a:buNone/>
            </a:pPr>
            <a:endParaRPr lang="en-GB" dirty="0"/>
          </a:p>
          <a:p>
            <a:r>
              <a:rPr lang="en-GB" dirty="0"/>
              <a:t>Building sustainability &amp; shared commitment</a:t>
            </a:r>
          </a:p>
          <a:p>
            <a:pPr marL="0" indent="0">
              <a:buNone/>
            </a:pPr>
            <a:endParaRPr lang="en-GB" dirty="0"/>
          </a:p>
        </p:txBody>
      </p:sp>
    </p:spTree>
    <p:extLst>
      <p:ext uri="{BB962C8B-B14F-4D97-AF65-F5344CB8AC3E}">
        <p14:creationId xmlns:p14="http://schemas.microsoft.com/office/powerpoint/2010/main" val="2106077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38422" y="2484442"/>
            <a:ext cx="1403884" cy="389722"/>
          </a:xfrm>
          <a:prstGeom prst="rect">
            <a:avLst/>
          </a:prstGeom>
        </p:spPr>
        <p:txBody>
          <a:bodyPr lIns="0" tIns="0" rIns="0" bIns="0" rtlCol="0" anchor="t">
            <a:spAutoFit/>
          </a:bodyPr>
          <a:lstStyle/>
          <a:p>
            <a:pPr algn="ctr">
              <a:lnSpc>
                <a:spcPts val="1575"/>
              </a:lnSpc>
            </a:pPr>
            <a:r>
              <a:rPr lang="en-US" sz="1050" spc="21">
                <a:solidFill>
                  <a:srgbClr val="191919"/>
                </a:solidFill>
                <a:latin typeface="Aileron Bold"/>
              </a:rPr>
              <a:t>Key Aspects of Collaboration</a:t>
            </a:r>
          </a:p>
        </p:txBody>
      </p:sp>
      <p:sp>
        <p:nvSpPr>
          <p:cNvPr id="3" name="TextBox 3"/>
          <p:cNvSpPr txBox="1"/>
          <p:nvPr/>
        </p:nvSpPr>
        <p:spPr>
          <a:xfrm>
            <a:off x="431595" y="4169415"/>
            <a:ext cx="2017538" cy="1776768"/>
          </a:xfrm>
          <a:prstGeom prst="rect">
            <a:avLst/>
          </a:prstGeom>
        </p:spPr>
        <p:txBody>
          <a:bodyPr lIns="0" tIns="0" rIns="0" bIns="0" rtlCol="0" anchor="t">
            <a:spAutoFit/>
          </a:bodyPr>
          <a:lstStyle/>
          <a:p>
            <a:pPr marL="194310" lvl="1" indent="-97155">
              <a:lnSpc>
                <a:spcPts val="1350"/>
              </a:lnSpc>
              <a:buFont typeface="Arial"/>
              <a:buChar char="•"/>
            </a:pPr>
            <a:r>
              <a:rPr lang="en-US" sz="900" spc="18">
                <a:solidFill>
                  <a:srgbClr val="191919"/>
                </a:solidFill>
                <a:latin typeface="Aileron"/>
              </a:rPr>
              <a:t> Shared Goals: Aligning efforts to enhance support for autistic individuals.</a:t>
            </a:r>
          </a:p>
          <a:p>
            <a:pPr marL="194310" lvl="1" indent="-97155">
              <a:lnSpc>
                <a:spcPts val="1350"/>
              </a:lnSpc>
              <a:buFont typeface="Arial"/>
              <a:buChar char="•"/>
            </a:pPr>
            <a:r>
              <a:rPr lang="en-US" sz="900" spc="18">
                <a:solidFill>
                  <a:srgbClr val="191919"/>
                </a:solidFill>
                <a:latin typeface="Aileron"/>
              </a:rPr>
              <a:t>Mutual Interests: Focusing on improving services and well-being.</a:t>
            </a:r>
          </a:p>
          <a:p>
            <a:pPr marL="194310" lvl="1" indent="-97155">
              <a:lnSpc>
                <a:spcPts val="1350"/>
              </a:lnSpc>
              <a:buFont typeface="Arial"/>
              <a:buChar char="•"/>
            </a:pPr>
            <a:r>
              <a:rPr lang="en-US" sz="900" spc="18">
                <a:solidFill>
                  <a:srgbClr val="191919"/>
                </a:solidFill>
                <a:latin typeface="Aileron"/>
              </a:rPr>
              <a:t>Joint Initiatives: Collaborative projects for the benefit of the community.</a:t>
            </a:r>
          </a:p>
          <a:p>
            <a:pPr>
              <a:lnSpc>
                <a:spcPts val="1350"/>
              </a:lnSpc>
            </a:pPr>
            <a:endParaRPr lang="en-US" sz="900" spc="18">
              <a:solidFill>
                <a:srgbClr val="191919"/>
              </a:solidFill>
              <a:latin typeface="Aileron"/>
            </a:endParaRPr>
          </a:p>
        </p:txBody>
      </p:sp>
      <p:sp>
        <p:nvSpPr>
          <p:cNvPr id="4" name="TextBox 4"/>
          <p:cNvSpPr txBox="1"/>
          <p:nvPr/>
        </p:nvSpPr>
        <p:spPr>
          <a:xfrm>
            <a:off x="2740640" y="2504445"/>
            <a:ext cx="1403884" cy="184538"/>
          </a:xfrm>
          <a:prstGeom prst="rect">
            <a:avLst/>
          </a:prstGeom>
        </p:spPr>
        <p:txBody>
          <a:bodyPr lIns="0" tIns="0" rIns="0" bIns="0" rtlCol="0" anchor="t">
            <a:spAutoFit/>
          </a:bodyPr>
          <a:lstStyle/>
          <a:p>
            <a:pPr algn="ctr">
              <a:lnSpc>
                <a:spcPts val="1575"/>
              </a:lnSpc>
            </a:pPr>
            <a:r>
              <a:rPr lang="en-US" sz="1050" spc="21">
                <a:solidFill>
                  <a:srgbClr val="191919"/>
                </a:solidFill>
                <a:latin typeface="Aileron Bold"/>
              </a:rPr>
              <a:t>Challenges </a:t>
            </a:r>
          </a:p>
        </p:txBody>
      </p:sp>
      <p:sp>
        <p:nvSpPr>
          <p:cNvPr id="5" name="TextBox 5"/>
          <p:cNvSpPr txBox="1"/>
          <p:nvPr/>
        </p:nvSpPr>
        <p:spPr>
          <a:xfrm>
            <a:off x="2545386" y="4169415"/>
            <a:ext cx="2006381" cy="1776768"/>
          </a:xfrm>
          <a:prstGeom prst="rect">
            <a:avLst/>
          </a:prstGeom>
        </p:spPr>
        <p:txBody>
          <a:bodyPr lIns="0" tIns="0" rIns="0" bIns="0" rtlCol="0" anchor="t">
            <a:spAutoFit/>
          </a:bodyPr>
          <a:lstStyle/>
          <a:p>
            <a:pPr marL="194310" lvl="1" indent="-97155">
              <a:lnSpc>
                <a:spcPts val="1350"/>
              </a:lnSpc>
              <a:buFont typeface="Arial"/>
              <a:buChar char="•"/>
            </a:pPr>
            <a:r>
              <a:rPr lang="en-US" sz="900" spc="18">
                <a:solidFill>
                  <a:srgbClr val="191919"/>
                </a:solidFill>
                <a:latin typeface="Aileron"/>
              </a:rPr>
              <a:t>Communication: Addressing potential gaps between NHS and third-party sectors.</a:t>
            </a:r>
          </a:p>
          <a:p>
            <a:pPr marL="194310" lvl="1" indent="-97155">
              <a:lnSpc>
                <a:spcPts val="1350"/>
              </a:lnSpc>
              <a:buFont typeface="Arial"/>
              <a:buChar char="•"/>
            </a:pPr>
            <a:r>
              <a:rPr lang="en-US" sz="900" spc="18">
                <a:solidFill>
                  <a:srgbClr val="191919"/>
                </a:solidFill>
                <a:latin typeface="Aileron"/>
              </a:rPr>
              <a:t>Coordination: Overcoming logistical challenges for effective collaboration.</a:t>
            </a:r>
          </a:p>
          <a:p>
            <a:pPr marL="194310" lvl="1" indent="-97155">
              <a:lnSpc>
                <a:spcPts val="1350"/>
              </a:lnSpc>
              <a:buFont typeface="Arial"/>
              <a:buChar char="•"/>
            </a:pPr>
            <a:r>
              <a:rPr lang="en-US" sz="900" spc="18">
                <a:solidFill>
                  <a:srgbClr val="191919"/>
                </a:solidFill>
                <a:latin typeface="Aileron"/>
              </a:rPr>
              <a:t>Obstacles: Navigating complexities inherent in diverse organizational structures.</a:t>
            </a:r>
          </a:p>
          <a:p>
            <a:pPr>
              <a:lnSpc>
                <a:spcPts val="1350"/>
              </a:lnSpc>
            </a:pPr>
            <a:endParaRPr lang="en-US" sz="900" spc="18">
              <a:solidFill>
                <a:srgbClr val="191919"/>
              </a:solidFill>
              <a:latin typeface="Aileron"/>
            </a:endParaRPr>
          </a:p>
        </p:txBody>
      </p:sp>
      <p:sp>
        <p:nvSpPr>
          <p:cNvPr id="6" name="TextBox 6"/>
          <p:cNvSpPr txBox="1"/>
          <p:nvPr/>
        </p:nvSpPr>
        <p:spPr>
          <a:xfrm>
            <a:off x="4965001" y="2584455"/>
            <a:ext cx="1403884" cy="184538"/>
          </a:xfrm>
          <a:prstGeom prst="rect">
            <a:avLst/>
          </a:prstGeom>
        </p:spPr>
        <p:txBody>
          <a:bodyPr lIns="0" tIns="0" rIns="0" bIns="0" rtlCol="0" anchor="t">
            <a:spAutoFit/>
          </a:bodyPr>
          <a:lstStyle/>
          <a:p>
            <a:pPr algn="ctr">
              <a:lnSpc>
                <a:spcPts val="1575"/>
              </a:lnSpc>
            </a:pPr>
            <a:r>
              <a:rPr lang="en-US" sz="1050" spc="21">
                <a:solidFill>
                  <a:srgbClr val="191919"/>
                </a:solidFill>
                <a:latin typeface="Aileron Bold"/>
              </a:rPr>
              <a:t>Benefits</a:t>
            </a:r>
          </a:p>
        </p:txBody>
      </p:sp>
      <p:sp>
        <p:nvSpPr>
          <p:cNvPr id="7" name="TextBox 7"/>
          <p:cNvSpPr txBox="1"/>
          <p:nvPr/>
        </p:nvSpPr>
        <p:spPr>
          <a:xfrm>
            <a:off x="4647017" y="4143197"/>
            <a:ext cx="2039853" cy="1597232"/>
          </a:xfrm>
          <a:prstGeom prst="rect">
            <a:avLst/>
          </a:prstGeom>
        </p:spPr>
        <p:txBody>
          <a:bodyPr lIns="0" tIns="0" rIns="0" bIns="0" rtlCol="0" anchor="t">
            <a:spAutoFit/>
          </a:bodyPr>
          <a:lstStyle/>
          <a:p>
            <a:pPr marL="194310" lvl="1" indent="-97155">
              <a:lnSpc>
                <a:spcPts val="1350"/>
              </a:lnSpc>
              <a:buFont typeface="Arial"/>
              <a:buChar char="•"/>
            </a:pPr>
            <a:r>
              <a:rPr lang="en-US" sz="900" spc="18">
                <a:solidFill>
                  <a:srgbClr val="191919"/>
                </a:solidFill>
                <a:latin typeface="Aileron"/>
              </a:rPr>
              <a:t>mproved Services: Enhancements in the quality of support and care.</a:t>
            </a:r>
          </a:p>
          <a:p>
            <a:pPr marL="194310" lvl="1" indent="-97155">
              <a:lnSpc>
                <a:spcPts val="1350"/>
              </a:lnSpc>
              <a:buFont typeface="Arial"/>
              <a:buChar char="•"/>
            </a:pPr>
            <a:r>
              <a:rPr lang="en-US" sz="900" spc="18">
                <a:solidFill>
                  <a:srgbClr val="191919"/>
                </a:solidFill>
                <a:latin typeface="Aileron"/>
              </a:rPr>
              <a:t>Shared Resources: Maximizing resources through collaborative efforts.</a:t>
            </a:r>
          </a:p>
          <a:p>
            <a:pPr marL="194310" lvl="1" indent="-97155">
              <a:lnSpc>
                <a:spcPts val="1350"/>
              </a:lnSpc>
              <a:buFont typeface="Arial"/>
              <a:buChar char="•"/>
            </a:pPr>
            <a:r>
              <a:rPr lang="en-US" sz="900" spc="18">
                <a:solidFill>
                  <a:srgbClr val="191919"/>
                </a:solidFill>
                <a:latin typeface="Aileron"/>
              </a:rPr>
              <a:t>Collective Impact: Achieving a more significant positive influence on the community.</a:t>
            </a:r>
          </a:p>
          <a:p>
            <a:pPr>
              <a:lnSpc>
                <a:spcPts val="1350"/>
              </a:lnSpc>
            </a:pPr>
            <a:endParaRPr lang="en-US" sz="900" spc="18">
              <a:solidFill>
                <a:srgbClr val="191919"/>
              </a:solidFill>
              <a:latin typeface="Aileron"/>
            </a:endParaRPr>
          </a:p>
        </p:txBody>
      </p:sp>
      <p:sp>
        <p:nvSpPr>
          <p:cNvPr id="8" name="TextBox 8"/>
          <p:cNvSpPr txBox="1"/>
          <p:nvPr/>
        </p:nvSpPr>
        <p:spPr>
          <a:xfrm>
            <a:off x="7085367" y="2584455"/>
            <a:ext cx="1403884" cy="184538"/>
          </a:xfrm>
          <a:prstGeom prst="rect">
            <a:avLst/>
          </a:prstGeom>
        </p:spPr>
        <p:txBody>
          <a:bodyPr lIns="0" tIns="0" rIns="0" bIns="0" rtlCol="0" anchor="t">
            <a:spAutoFit/>
          </a:bodyPr>
          <a:lstStyle/>
          <a:p>
            <a:pPr algn="ctr">
              <a:lnSpc>
                <a:spcPts val="1575"/>
              </a:lnSpc>
            </a:pPr>
            <a:r>
              <a:rPr lang="en-US" sz="1050" spc="21">
                <a:solidFill>
                  <a:srgbClr val="191919"/>
                </a:solidFill>
                <a:latin typeface="Aileron Bold"/>
              </a:rPr>
              <a:t>Experiences Shared</a:t>
            </a:r>
          </a:p>
        </p:txBody>
      </p:sp>
      <p:sp>
        <p:nvSpPr>
          <p:cNvPr id="9" name="TextBox 9"/>
          <p:cNvSpPr txBox="1"/>
          <p:nvPr/>
        </p:nvSpPr>
        <p:spPr>
          <a:xfrm>
            <a:off x="6920330" y="4143197"/>
            <a:ext cx="1733959" cy="1417696"/>
          </a:xfrm>
          <a:prstGeom prst="rect">
            <a:avLst/>
          </a:prstGeom>
        </p:spPr>
        <p:txBody>
          <a:bodyPr lIns="0" tIns="0" rIns="0" bIns="0" rtlCol="0" anchor="t">
            <a:spAutoFit/>
          </a:bodyPr>
          <a:lstStyle/>
          <a:p>
            <a:pPr marL="194310" lvl="1" indent="-97155">
              <a:lnSpc>
                <a:spcPts val="1350"/>
              </a:lnSpc>
              <a:buFont typeface="Arial"/>
              <a:buChar char="•"/>
            </a:pPr>
            <a:r>
              <a:rPr lang="en-US" sz="900" spc="18">
                <a:solidFill>
                  <a:srgbClr val="191919"/>
                </a:solidFill>
                <a:latin typeface="Aileron"/>
              </a:rPr>
              <a:t>Anecdotes: Stories illustrating successful collaborative efforts.</a:t>
            </a:r>
          </a:p>
          <a:p>
            <a:pPr marL="194310" lvl="1" indent="-97155">
              <a:lnSpc>
                <a:spcPts val="1350"/>
              </a:lnSpc>
              <a:buFont typeface="Arial"/>
              <a:buChar char="•"/>
            </a:pPr>
            <a:r>
              <a:rPr lang="en-US" sz="900" spc="18">
                <a:solidFill>
                  <a:srgbClr val="191919"/>
                </a:solidFill>
                <a:latin typeface="Aileron"/>
              </a:rPr>
              <a:t>Testimonials: Quotes from individuals involved, showcasing the impact of the co-working environment.</a:t>
            </a:r>
          </a:p>
          <a:p>
            <a:pPr>
              <a:lnSpc>
                <a:spcPts val="1350"/>
              </a:lnSpc>
            </a:pPr>
            <a:endParaRPr lang="en-US" sz="900" spc="18">
              <a:solidFill>
                <a:srgbClr val="191919"/>
              </a:solidFill>
              <a:latin typeface="Aileron"/>
            </a:endParaRPr>
          </a:p>
        </p:txBody>
      </p:sp>
      <p:grpSp>
        <p:nvGrpSpPr>
          <p:cNvPr id="10" name="Group 10"/>
          <p:cNvGrpSpPr/>
          <p:nvPr/>
        </p:nvGrpSpPr>
        <p:grpSpPr>
          <a:xfrm>
            <a:off x="738422" y="3075486"/>
            <a:ext cx="1403884" cy="820972"/>
            <a:chOff x="0" y="0"/>
            <a:chExt cx="5638478" cy="3230880"/>
          </a:xfrm>
        </p:grpSpPr>
        <p:sp>
          <p:nvSpPr>
            <p:cNvPr id="11" name="Freeform 11"/>
            <p:cNvSpPr/>
            <p:nvPr/>
          </p:nvSpPr>
          <p:spPr>
            <a:xfrm>
              <a:off x="5080" y="12700"/>
              <a:ext cx="5623239" cy="3205480"/>
            </a:xfrm>
            <a:custGeom>
              <a:avLst/>
              <a:gdLst/>
              <a:ahLst/>
              <a:cxnLst/>
              <a:rect l="l" t="t" r="r" b="b"/>
              <a:pathLst>
                <a:path w="5623239" h="3205480">
                  <a:moveTo>
                    <a:pt x="4833298" y="3205480"/>
                  </a:moveTo>
                  <a:lnTo>
                    <a:pt x="0" y="3205480"/>
                  </a:lnTo>
                  <a:lnTo>
                    <a:pt x="791210" y="1602740"/>
                  </a:lnTo>
                  <a:lnTo>
                    <a:pt x="0" y="0"/>
                  </a:lnTo>
                  <a:lnTo>
                    <a:pt x="4833298" y="0"/>
                  </a:lnTo>
                  <a:lnTo>
                    <a:pt x="5623238" y="1602740"/>
                  </a:lnTo>
                  <a:lnTo>
                    <a:pt x="4833298" y="3205480"/>
                  </a:lnTo>
                  <a:close/>
                </a:path>
              </a:pathLst>
            </a:custGeom>
            <a:solidFill>
              <a:srgbClr val="86EAE9"/>
            </a:solidFill>
          </p:spPr>
        </p:sp>
      </p:grpSp>
      <p:sp>
        <p:nvSpPr>
          <p:cNvPr id="12" name="Freeform 12"/>
          <p:cNvSpPr/>
          <p:nvPr/>
        </p:nvSpPr>
        <p:spPr>
          <a:xfrm>
            <a:off x="1269112" y="3314720"/>
            <a:ext cx="342504" cy="342504"/>
          </a:xfrm>
          <a:custGeom>
            <a:avLst/>
            <a:gdLst/>
            <a:ahLst/>
            <a:cxnLst/>
            <a:rect l="l" t="t" r="r" b="b"/>
            <a:pathLst>
              <a:path w="685008" h="685008">
                <a:moveTo>
                  <a:pt x="0" y="0"/>
                </a:moveTo>
                <a:lnTo>
                  <a:pt x="685007" y="0"/>
                </a:lnTo>
                <a:lnTo>
                  <a:pt x="685007" y="685008"/>
                </a:lnTo>
                <a:lnTo>
                  <a:pt x="0" y="6850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3" name="Group 13"/>
          <p:cNvGrpSpPr/>
          <p:nvPr/>
        </p:nvGrpSpPr>
        <p:grpSpPr>
          <a:xfrm>
            <a:off x="2740640" y="3075486"/>
            <a:ext cx="1403884" cy="820972"/>
            <a:chOff x="0" y="0"/>
            <a:chExt cx="5638478" cy="3230880"/>
          </a:xfrm>
        </p:grpSpPr>
        <p:sp>
          <p:nvSpPr>
            <p:cNvPr id="14" name="Freeform 14"/>
            <p:cNvSpPr/>
            <p:nvPr/>
          </p:nvSpPr>
          <p:spPr>
            <a:xfrm>
              <a:off x="5080" y="12700"/>
              <a:ext cx="5623239" cy="3205480"/>
            </a:xfrm>
            <a:custGeom>
              <a:avLst/>
              <a:gdLst/>
              <a:ahLst/>
              <a:cxnLst/>
              <a:rect l="l" t="t" r="r" b="b"/>
              <a:pathLst>
                <a:path w="5623239" h="3205480">
                  <a:moveTo>
                    <a:pt x="4833298" y="3205480"/>
                  </a:moveTo>
                  <a:lnTo>
                    <a:pt x="0" y="3205480"/>
                  </a:lnTo>
                  <a:lnTo>
                    <a:pt x="791210" y="1602740"/>
                  </a:lnTo>
                  <a:lnTo>
                    <a:pt x="0" y="0"/>
                  </a:lnTo>
                  <a:lnTo>
                    <a:pt x="4833298" y="0"/>
                  </a:lnTo>
                  <a:lnTo>
                    <a:pt x="5623238" y="1602740"/>
                  </a:lnTo>
                  <a:lnTo>
                    <a:pt x="4833298" y="3205480"/>
                  </a:lnTo>
                  <a:close/>
                </a:path>
              </a:pathLst>
            </a:custGeom>
            <a:solidFill>
              <a:srgbClr val="3EDAD8"/>
            </a:solidFill>
          </p:spPr>
        </p:sp>
      </p:grpSp>
      <p:grpSp>
        <p:nvGrpSpPr>
          <p:cNvPr id="15" name="Group 15"/>
          <p:cNvGrpSpPr/>
          <p:nvPr/>
        </p:nvGrpSpPr>
        <p:grpSpPr>
          <a:xfrm>
            <a:off x="4965001" y="3049268"/>
            <a:ext cx="1403884" cy="820972"/>
            <a:chOff x="0" y="0"/>
            <a:chExt cx="5638478" cy="3230880"/>
          </a:xfrm>
        </p:grpSpPr>
        <p:sp>
          <p:nvSpPr>
            <p:cNvPr id="16" name="Freeform 16"/>
            <p:cNvSpPr/>
            <p:nvPr/>
          </p:nvSpPr>
          <p:spPr>
            <a:xfrm>
              <a:off x="5080" y="12700"/>
              <a:ext cx="5623239" cy="3205480"/>
            </a:xfrm>
            <a:custGeom>
              <a:avLst/>
              <a:gdLst/>
              <a:ahLst/>
              <a:cxnLst/>
              <a:rect l="l" t="t" r="r" b="b"/>
              <a:pathLst>
                <a:path w="5623239" h="3205480">
                  <a:moveTo>
                    <a:pt x="4833298" y="3205480"/>
                  </a:moveTo>
                  <a:lnTo>
                    <a:pt x="0" y="3205480"/>
                  </a:lnTo>
                  <a:lnTo>
                    <a:pt x="791210" y="1602740"/>
                  </a:lnTo>
                  <a:lnTo>
                    <a:pt x="0" y="0"/>
                  </a:lnTo>
                  <a:lnTo>
                    <a:pt x="4833298" y="0"/>
                  </a:lnTo>
                  <a:lnTo>
                    <a:pt x="5623238" y="1602740"/>
                  </a:lnTo>
                  <a:lnTo>
                    <a:pt x="4833298" y="3205480"/>
                  </a:lnTo>
                  <a:close/>
                </a:path>
              </a:pathLst>
            </a:custGeom>
            <a:solidFill>
              <a:srgbClr val="37C9EF"/>
            </a:solidFill>
          </p:spPr>
        </p:sp>
      </p:grpSp>
      <p:grpSp>
        <p:nvGrpSpPr>
          <p:cNvPr id="17" name="Group 17"/>
          <p:cNvGrpSpPr/>
          <p:nvPr/>
        </p:nvGrpSpPr>
        <p:grpSpPr>
          <a:xfrm>
            <a:off x="7085367" y="3049268"/>
            <a:ext cx="1403884" cy="820972"/>
            <a:chOff x="0" y="0"/>
            <a:chExt cx="5638478" cy="3230880"/>
          </a:xfrm>
        </p:grpSpPr>
        <p:sp>
          <p:nvSpPr>
            <p:cNvPr id="18" name="Freeform 18"/>
            <p:cNvSpPr/>
            <p:nvPr/>
          </p:nvSpPr>
          <p:spPr>
            <a:xfrm>
              <a:off x="5080" y="12700"/>
              <a:ext cx="5623239" cy="3205480"/>
            </a:xfrm>
            <a:custGeom>
              <a:avLst/>
              <a:gdLst/>
              <a:ahLst/>
              <a:cxnLst/>
              <a:rect l="l" t="t" r="r" b="b"/>
              <a:pathLst>
                <a:path w="5623239" h="3205480">
                  <a:moveTo>
                    <a:pt x="4833298" y="3205480"/>
                  </a:moveTo>
                  <a:lnTo>
                    <a:pt x="0" y="3205480"/>
                  </a:lnTo>
                  <a:lnTo>
                    <a:pt x="791210" y="1602740"/>
                  </a:lnTo>
                  <a:lnTo>
                    <a:pt x="0" y="0"/>
                  </a:lnTo>
                  <a:lnTo>
                    <a:pt x="4833298" y="0"/>
                  </a:lnTo>
                  <a:lnTo>
                    <a:pt x="5623238" y="1602740"/>
                  </a:lnTo>
                  <a:lnTo>
                    <a:pt x="4833298" y="3205480"/>
                  </a:lnTo>
                  <a:close/>
                </a:path>
              </a:pathLst>
            </a:custGeom>
            <a:solidFill>
              <a:srgbClr val="2C92D5"/>
            </a:solidFill>
          </p:spPr>
        </p:sp>
      </p:grpSp>
      <p:sp>
        <p:nvSpPr>
          <p:cNvPr id="19" name="Freeform 19"/>
          <p:cNvSpPr/>
          <p:nvPr/>
        </p:nvSpPr>
        <p:spPr>
          <a:xfrm>
            <a:off x="3238854" y="3282244"/>
            <a:ext cx="407456" cy="407456"/>
          </a:xfrm>
          <a:custGeom>
            <a:avLst/>
            <a:gdLst/>
            <a:ahLst/>
            <a:cxnLst/>
            <a:rect l="l" t="t" r="r" b="b"/>
            <a:pathLst>
              <a:path w="814911" h="814911">
                <a:moveTo>
                  <a:pt x="0" y="0"/>
                </a:moveTo>
                <a:lnTo>
                  <a:pt x="814911" y="0"/>
                </a:lnTo>
                <a:lnTo>
                  <a:pt x="814911" y="814911"/>
                </a:lnTo>
                <a:lnTo>
                  <a:pt x="0" y="8149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0" name="Freeform 20"/>
          <p:cNvSpPr/>
          <p:nvPr/>
        </p:nvSpPr>
        <p:spPr>
          <a:xfrm>
            <a:off x="5480830" y="3273641"/>
            <a:ext cx="372226" cy="372226"/>
          </a:xfrm>
          <a:custGeom>
            <a:avLst/>
            <a:gdLst/>
            <a:ahLst/>
            <a:cxnLst/>
            <a:rect l="l" t="t" r="r" b="b"/>
            <a:pathLst>
              <a:path w="744452" h="744452">
                <a:moveTo>
                  <a:pt x="0" y="0"/>
                </a:moveTo>
                <a:lnTo>
                  <a:pt x="744453" y="0"/>
                </a:lnTo>
                <a:lnTo>
                  <a:pt x="744453" y="744453"/>
                </a:lnTo>
                <a:lnTo>
                  <a:pt x="0" y="7444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1" name="Freeform 21"/>
          <p:cNvSpPr/>
          <p:nvPr/>
        </p:nvSpPr>
        <p:spPr>
          <a:xfrm>
            <a:off x="7607372" y="3279818"/>
            <a:ext cx="359873" cy="359873"/>
          </a:xfrm>
          <a:custGeom>
            <a:avLst/>
            <a:gdLst/>
            <a:ahLst/>
            <a:cxnLst/>
            <a:rect l="l" t="t" r="r" b="b"/>
            <a:pathLst>
              <a:path w="719745" h="719745">
                <a:moveTo>
                  <a:pt x="0" y="0"/>
                </a:moveTo>
                <a:lnTo>
                  <a:pt x="719745" y="0"/>
                </a:lnTo>
                <a:lnTo>
                  <a:pt x="719745" y="719745"/>
                </a:lnTo>
                <a:lnTo>
                  <a:pt x="0" y="71974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22" name="Group 22"/>
          <p:cNvGrpSpPr/>
          <p:nvPr/>
        </p:nvGrpSpPr>
        <p:grpSpPr>
          <a:xfrm>
            <a:off x="1694427" y="1353741"/>
            <a:ext cx="5755147" cy="544008"/>
            <a:chOff x="0" y="-47625"/>
            <a:chExt cx="15347058" cy="1450688"/>
          </a:xfrm>
        </p:grpSpPr>
        <p:sp>
          <p:nvSpPr>
            <p:cNvPr id="23" name="TextBox 23"/>
            <p:cNvSpPr txBox="1"/>
            <p:nvPr/>
          </p:nvSpPr>
          <p:spPr>
            <a:xfrm>
              <a:off x="0" y="-47625"/>
              <a:ext cx="15347058" cy="755762"/>
            </a:xfrm>
            <a:prstGeom prst="rect">
              <a:avLst/>
            </a:prstGeom>
          </p:spPr>
          <p:txBody>
            <a:bodyPr lIns="0" tIns="0" rIns="0" bIns="0" rtlCol="0" anchor="t">
              <a:spAutoFit/>
            </a:bodyPr>
            <a:lstStyle/>
            <a:p>
              <a:pPr algn="ctr">
                <a:lnSpc>
                  <a:spcPts val="2358"/>
                </a:lnSpc>
                <a:spcBef>
                  <a:spcPct val="0"/>
                </a:spcBef>
              </a:pPr>
              <a:r>
                <a:rPr lang="en-US" spc="54">
                  <a:solidFill>
                    <a:srgbClr val="191919"/>
                  </a:solidFill>
                  <a:latin typeface="Aileron Ultra-Bold"/>
                </a:rPr>
                <a:t>CO-WORKING </a:t>
              </a:r>
            </a:p>
          </p:txBody>
        </p:sp>
        <p:sp>
          <p:nvSpPr>
            <p:cNvPr id="24" name="TextBox 24"/>
            <p:cNvSpPr txBox="1"/>
            <p:nvPr/>
          </p:nvSpPr>
          <p:spPr>
            <a:xfrm>
              <a:off x="266944" y="840175"/>
              <a:ext cx="14813170" cy="562888"/>
            </a:xfrm>
            <a:prstGeom prst="rect">
              <a:avLst/>
            </a:prstGeom>
          </p:spPr>
          <p:txBody>
            <a:bodyPr lIns="0" tIns="0" rIns="0" bIns="0" rtlCol="0" anchor="t">
              <a:spAutoFit/>
            </a:bodyPr>
            <a:lstStyle/>
            <a:p>
              <a:pPr algn="ctr">
                <a:lnSpc>
                  <a:spcPts val="1820"/>
                </a:lnSpc>
              </a:pPr>
              <a:r>
                <a:rPr lang="en-US" sz="1300" spc="65">
                  <a:solidFill>
                    <a:srgbClr val="191919"/>
                  </a:solidFill>
                  <a:latin typeface="Aileron"/>
                </a:rPr>
                <a:t>Exploring Synergies between NHS and Third-Party Sectors</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186977" y="3221990"/>
            <a:ext cx="1169745" cy="1169745"/>
          </a:xfrm>
          <a:custGeom>
            <a:avLst/>
            <a:gdLst/>
            <a:ahLst/>
            <a:cxnLst/>
            <a:rect l="l" t="t" r="r" b="b"/>
            <a:pathLst>
              <a:path w="2339490" h="2339490">
                <a:moveTo>
                  <a:pt x="0" y="0"/>
                </a:moveTo>
                <a:lnTo>
                  <a:pt x="2339489" y="0"/>
                </a:lnTo>
                <a:lnTo>
                  <a:pt x="2339489" y="2339490"/>
                </a:lnTo>
                <a:lnTo>
                  <a:pt x="0" y="23394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5400000">
            <a:off x="514350" y="1871270"/>
            <a:ext cx="1169745" cy="1169745"/>
          </a:xfrm>
          <a:custGeom>
            <a:avLst/>
            <a:gdLst/>
            <a:ahLst/>
            <a:cxnLst/>
            <a:rect l="l" t="t" r="r" b="b"/>
            <a:pathLst>
              <a:path w="2339490" h="2339490">
                <a:moveTo>
                  <a:pt x="0" y="0"/>
                </a:moveTo>
                <a:lnTo>
                  <a:pt x="2339490" y="0"/>
                </a:lnTo>
                <a:lnTo>
                  <a:pt x="2339490" y="2339490"/>
                </a:lnTo>
                <a:lnTo>
                  <a:pt x="0" y="23394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rot="5400000">
            <a:off x="2207652" y="4516923"/>
            <a:ext cx="1169745" cy="1169745"/>
          </a:xfrm>
          <a:custGeom>
            <a:avLst/>
            <a:gdLst/>
            <a:ahLst/>
            <a:cxnLst/>
            <a:rect l="l" t="t" r="r" b="b"/>
            <a:pathLst>
              <a:path w="2339490" h="2339490">
                <a:moveTo>
                  <a:pt x="0" y="0"/>
                </a:moveTo>
                <a:lnTo>
                  <a:pt x="2339489" y="0"/>
                </a:lnTo>
                <a:lnTo>
                  <a:pt x="2339489" y="2339490"/>
                </a:lnTo>
                <a:lnTo>
                  <a:pt x="0" y="233949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 name="Freeform 5"/>
          <p:cNvSpPr/>
          <p:nvPr/>
        </p:nvSpPr>
        <p:spPr>
          <a:xfrm>
            <a:off x="848984" y="2287146"/>
            <a:ext cx="337993" cy="337993"/>
          </a:xfrm>
          <a:custGeom>
            <a:avLst/>
            <a:gdLst/>
            <a:ahLst/>
            <a:cxnLst/>
            <a:rect l="l" t="t" r="r" b="b"/>
            <a:pathLst>
              <a:path w="675986" h="675986">
                <a:moveTo>
                  <a:pt x="0" y="0"/>
                </a:moveTo>
                <a:lnTo>
                  <a:pt x="675986" y="0"/>
                </a:lnTo>
                <a:lnTo>
                  <a:pt x="675986" y="675986"/>
                </a:lnTo>
                <a:lnTo>
                  <a:pt x="0" y="67598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6" name="Freeform 6"/>
          <p:cNvSpPr/>
          <p:nvPr/>
        </p:nvSpPr>
        <p:spPr>
          <a:xfrm>
            <a:off x="1501283" y="3652478"/>
            <a:ext cx="308770" cy="308770"/>
          </a:xfrm>
          <a:custGeom>
            <a:avLst/>
            <a:gdLst/>
            <a:ahLst/>
            <a:cxnLst/>
            <a:rect l="l" t="t" r="r" b="b"/>
            <a:pathLst>
              <a:path w="617539" h="617539">
                <a:moveTo>
                  <a:pt x="0" y="0"/>
                </a:moveTo>
                <a:lnTo>
                  <a:pt x="617539" y="0"/>
                </a:lnTo>
                <a:lnTo>
                  <a:pt x="617539" y="617539"/>
                </a:lnTo>
                <a:lnTo>
                  <a:pt x="0" y="61753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7" name="Freeform 7"/>
          <p:cNvSpPr/>
          <p:nvPr/>
        </p:nvSpPr>
        <p:spPr>
          <a:xfrm>
            <a:off x="2541186" y="4954593"/>
            <a:ext cx="294405" cy="294405"/>
          </a:xfrm>
          <a:custGeom>
            <a:avLst/>
            <a:gdLst/>
            <a:ahLst/>
            <a:cxnLst/>
            <a:rect l="l" t="t" r="r" b="b"/>
            <a:pathLst>
              <a:path w="588809" h="588809">
                <a:moveTo>
                  <a:pt x="0" y="0"/>
                </a:moveTo>
                <a:lnTo>
                  <a:pt x="588810" y="0"/>
                </a:lnTo>
                <a:lnTo>
                  <a:pt x="588810" y="588810"/>
                </a:lnTo>
                <a:lnTo>
                  <a:pt x="0" y="58881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grpSp>
        <p:nvGrpSpPr>
          <p:cNvPr id="8" name="Group 8"/>
          <p:cNvGrpSpPr/>
          <p:nvPr/>
        </p:nvGrpSpPr>
        <p:grpSpPr>
          <a:xfrm>
            <a:off x="1822459" y="2226592"/>
            <a:ext cx="3490762" cy="638798"/>
            <a:chOff x="0" y="-66675"/>
            <a:chExt cx="9308697" cy="1703462"/>
          </a:xfrm>
        </p:grpSpPr>
        <p:sp>
          <p:nvSpPr>
            <p:cNvPr id="9" name="TextBox 9"/>
            <p:cNvSpPr txBox="1"/>
            <p:nvPr/>
          </p:nvSpPr>
          <p:spPr>
            <a:xfrm>
              <a:off x="0" y="-66675"/>
              <a:ext cx="9308697" cy="492102"/>
            </a:xfrm>
            <a:prstGeom prst="rect">
              <a:avLst/>
            </a:prstGeom>
          </p:spPr>
          <p:txBody>
            <a:bodyPr lIns="0" tIns="0" rIns="0" bIns="0" rtlCol="0" anchor="t">
              <a:spAutoFit/>
            </a:bodyPr>
            <a:lstStyle/>
            <a:p>
              <a:pPr algn="ctr">
                <a:lnSpc>
                  <a:spcPts val="1575"/>
                </a:lnSpc>
              </a:pPr>
              <a:r>
                <a:rPr lang="en-US" sz="1050" spc="21">
                  <a:solidFill>
                    <a:srgbClr val="191919"/>
                  </a:solidFill>
                  <a:latin typeface="Aileron Bold"/>
                </a:rPr>
                <a:t>The Project</a:t>
              </a:r>
            </a:p>
          </p:txBody>
        </p:sp>
        <p:sp>
          <p:nvSpPr>
            <p:cNvPr id="10" name="TextBox 10"/>
            <p:cNvSpPr txBox="1"/>
            <p:nvPr/>
          </p:nvSpPr>
          <p:spPr>
            <a:xfrm>
              <a:off x="0" y="597528"/>
              <a:ext cx="9308697" cy="1039259"/>
            </a:xfrm>
            <a:prstGeom prst="rect">
              <a:avLst/>
            </a:prstGeom>
          </p:spPr>
          <p:txBody>
            <a:bodyPr lIns="0" tIns="0" rIns="0" bIns="0" rtlCol="0" anchor="t">
              <a:spAutoFit/>
            </a:bodyPr>
            <a:lstStyle/>
            <a:p>
              <a:pPr algn="ctr">
                <a:lnSpc>
                  <a:spcPts val="1575"/>
                </a:lnSpc>
              </a:pPr>
              <a:r>
                <a:rPr lang="en-US" sz="1050" spc="21">
                  <a:solidFill>
                    <a:srgbClr val="191919"/>
                  </a:solidFill>
                  <a:latin typeface="Aileron"/>
                </a:rPr>
                <a:t>Shaping Autism-Friendly Mental Health Services through participants experiences</a:t>
              </a:r>
            </a:p>
          </p:txBody>
        </p:sp>
      </p:grpSp>
      <p:grpSp>
        <p:nvGrpSpPr>
          <p:cNvPr id="11" name="Group 11"/>
          <p:cNvGrpSpPr/>
          <p:nvPr/>
        </p:nvGrpSpPr>
        <p:grpSpPr>
          <a:xfrm>
            <a:off x="1694427" y="1337229"/>
            <a:ext cx="5755147" cy="547629"/>
            <a:chOff x="0" y="-47625"/>
            <a:chExt cx="15347058" cy="1460344"/>
          </a:xfrm>
        </p:grpSpPr>
        <p:sp>
          <p:nvSpPr>
            <p:cNvPr id="12" name="TextBox 12"/>
            <p:cNvSpPr txBox="1"/>
            <p:nvPr/>
          </p:nvSpPr>
          <p:spPr>
            <a:xfrm>
              <a:off x="0" y="-47625"/>
              <a:ext cx="15347058" cy="755762"/>
            </a:xfrm>
            <a:prstGeom prst="rect">
              <a:avLst/>
            </a:prstGeom>
          </p:spPr>
          <p:txBody>
            <a:bodyPr lIns="0" tIns="0" rIns="0" bIns="0" rtlCol="0" anchor="t">
              <a:spAutoFit/>
            </a:bodyPr>
            <a:lstStyle/>
            <a:p>
              <a:pPr algn="ctr">
                <a:lnSpc>
                  <a:spcPts val="2358"/>
                </a:lnSpc>
                <a:spcBef>
                  <a:spcPct val="0"/>
                </a:spcBef>
              </a:pPr>
              <a:r>
                <a:rPr lang="en-US" spc="54">
                  <a:solidFill>
                    <a:srgbClr val="191919"/>
                  </a:solidFill>
                  <a:latin typeface="Aileron Ultra-Bold"/>
                </a:rPr>
                <a:t>PROJECT PROGRESS </a:t>
              </a:r>
            </a:p>
          </p:txBody>
        </p:sp>
        <p:sp>
          <p:nvSpPr>
            <p:cNvPr id="13" name="TextBox 13"/>
            <p:cNvSpPr txBox="1"/>
            <p:nvPr/>
          </p:nvSpPr>
          <p:spPr>
            <a:xfrm>
              <a:off x="266944" y="849831"/>
              <a:ext cx="14813170" cy="562888"/>
            </a:xfrm>
            <a:prstGeom prst="rect">
              <a:avLst/>
            </a:prstGeom>
          </p:spPr>
          <p:txBody>
            <a:bodyPr lIns="0" tIns="0" rIns="0" bIns="0" rtlCol="0" anchor="t">
              <a:spAutoFit/>
            </a:bodyPr>
            <a:lstStyle/>
            <a:p>
              <a:pPr algn="ctr">
                <a:lnSpc>
                  <a:spcPts val="1820"/>
                </a:lnSpc>
              </a:pPr>
              <a:r>
                <a:rPr lang="en-US" sz="1300" spc="65">
                  <a:solidFill>
                    <a:srgbClr val="191919"/>
                  </a:solidFill>
                  <a:latin typeface="Aileron"/>
                </a:rPr>
                <a:t>Peer support</a:t>
              </a:r>
            </a:p>
          </p:txBody>
        </p:sp>
      </p:grpSp>
      <p:grpSp>
        <p:nvGrpSpPr>
          <p:cNvPr id="14" name="Group 14"/>
          <p:cNvGrpSpPr/>
          <p:nvPr/>
        </p:nvGrpSpPr>
        <p:grpSpPr>
          <a:xfrm>
            <a:off x="2667836" y="3577312"/>
            <a:ext cx="3490762" cy="638798"/>
            <a:chOff x="0" y="-66675"/>
            <a:chExt cx="9308697" cy="1703462"/>
          </a:xfrm>
        </p:grpSpPr>
        <p:sp>
          <p:nvSpPr>
            <p:cNvPr id="15" name="TextBox 15"/>
            <p:cNvSpPr txBox="1"/>
            <p:nvPr/>
          </p:nvSpPr>
          <p:spPr>
            <a:xfrm>
              <a:off x="0" y="-66675"/>
              <a:ext cx="9308697" cy="492102"/>
            </a:xfrm>
            <a:prstGeom prst="rect">
              <a:avLst/>
            </a:prstGeom>
          </p:spPr>
          <p:txBody>
            <a:bodyPr lIns="0" tIns="0" rIns="0" bIns="0" rtlCol="0" anchor="t">
              <a:spAutoFit/>
            </a:bodyPr>
            <a:lstStyle/>
            <a:p>
              <a:pPr algn="ctr">
                <a:lnSpc>
                  <a:spcPts val="1575"/>
                </a:lnSpc>
              </a:pPr>
              <a:r>
                <a:rPr lang="en-US" sz="1050" spc="21">
                  <a:solidFill>
                    <a:srgbClr val="191919"/>
                  </a:solidFill>
                  <a:latin typeface="Aileron Bold"/>
                </a:rPr>
                <a:t>Challenges</a:t>
              </a:r>
            </a:p>
          </p:txBody>
        </p:sp>
        <p:sp>
          <p:nvSpPr>
            <p:cNvPr id="16" name="TextBox 16"/>
            <p:cNvSpPr txBox="1"/>
            <p:nvPr/>
          </p:nvSpPr>
          <p:spPr>
            <a:xfrm>
              <a:off x="0" y="597528"/>
              <a:ext cx="9308697" cy="1039259"/>
            </a:xfrm>
            <a:prstGeom prst="rect">
              <a:avLst/>
            </a:prstGeom>
          </p:spPr>
          <p:txBody>
            <a:bodyPr lIns="0" tIns="0" rIns="0" bIns="0" rtlCol="0" anchor="t">
              <a:spAutoFit/>
            </a:bodyPr>
            <a:lstStyle/>
            <a:p>
              <a:pPr algn="ctr">
                <a:lnSpc>
                  <a:spcPts val="1575"/>
                </a:lnSpc>
              </a:pPr>
              <a:r>
                <a:rPr lang="en-US" sz="1050" spc="21">
                  <a:solidFill>
                    <a:srgbClr val="191919"/>
                  </a:solidFill>
                  <a:latin typeface="Aileron"/>
                </a:rPr>
                <a:t>One of the project's challenges involved the difficulty in engaging participants and securing their commitment.</a:t>
              </a:r>
            </a:p>
          </p:txBody>
        </p:sp>
      </p:grpSp>
      <p:grpSp>
        <p:nvGrpSpPr>
          <p:cNvPr id="17" name="Group 17"/>
          <p:cNvGrpSpPr/>
          <p:nvPr/>
        </p:nvGrpSpPr>
        <p:grpSpPr>
          <a:xfrm>
            <a:off x="3445587" y="4872245"/>
            <a:ext cx="3490762" cy="843965"/>
            <a:chOff x="0" y="-66675"/>
            <a:chExt cx="9308697" cy="2250572"/>
          </a:xfrm>
        </p:grpSpPr>
        <p:sp>
          <p:nvSpPr>
            <p:cNvPr id="18" name="TextBox 18"/>
            <p:cNvSpPr txBox="1"/>
            <p:nvPr/>
          </p:nvSpPr>
          <p:spPr>
            <a:xfrm>
              <a:off x="0" y="-66675"/>
              <a:ext cx="9308697" cy="492101"/>
            </a:xfrm>
            <a:prstGeom prst="rect">
              <a:avLst/>
            </a:prstGeom>
          </p:spPr>
          <p:txBody>
            <a:bodyPr lIns="0" tIns="0" rIns="0" bIns="0" rtlCol="0" anchor="t">
              <a:spAutoFit/>
            </a:bodyPr>
            <a:lstStyle/>
            <a:p>
              <a:pPr algn="ctr">
                <a:lnSpc>
                  <a:spcPts val="1575"/>
                </a:lnSpc>
              </a:pPr>
              <a:r>
                <a:rPr lang="en-US" sz="1050" spc="21">
                  <a:solidFill>
                    <a:srgbClr val="191919"/>
                  </a:solidFill>
                  <a:latin typeface="Aileron Bold"/>
                </a:rPr>
                <a:t>Support</a:t>
              </a:r>
            </a:p>
          </p:txBody>
        </p:sp>
        <p:sp>
          <p:nvSpPr>
            <p:cNvPr id="19" name="TextBox 19"/>
            <p:cNvSpPr txBox="1"/>
            <p:nvPr/>
          </p:nvSpPr>
          <p:spPr>
            <a:xfrm>
              <a:off x="0" y="597482"/>
              <a:ext cx="9308697" cy="1586415"/>
            </a:xfrm>
            <a:prstGeom prst="rect">
              <a:avLst/>
            </a:prstGeom>
          </p:spPr>
          <p:txBody>
            <a:bodyPr lIns="0" tIns="0" rIns="0" bIns="0" rtlCol="0" anchor="t">
              <a:spAutoFit/>
            </a:bodyPr>
            <a:lstStyle/>
            <a:p>
              <a:pPr algn="ctr">
                <a:lnSpc>
                  <a:spcPts val="1575"/>
                </a:lnSpc>
              </a:pPr>
              <a:r>
                <a:rPr lang="en-US" sz="1050" spc="21">
                  <a:solidFill>
                    <a:srgbClr val="191919"/>
                  </a:solidFill>
                  <a:latin typeface="Aileron"/>
                </a:rPr>
                <a:t>The role of an APSW (Autism Peer Support Worker) is instrumental in enhancing accessibility to services for individuals with autism.</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0F727-EA6C-8170-F587-44D11BAC85C6}"/>
              </a:ext>
            </a:extLst>
          </p:cNvPr>
          <p:cNvSpPr>
            <a:spLocks noGrp="1"/>
          </p:cNvSpPr>
          <p:nvPr>
            <p:ph type="title"/>
          </p:nvPr>
        </p:nvSpPr>
        <p:spPr/>
        <p:txBody>
          <a:bodyPr/>
          <a:lstStyle/>
          <a:p>
            <a:r>
              <a:rPr lang="en-GB" dirty="0">
                <a:solidFill>
                  <a:schemeClr val="accent1"/>
                </a:solidFill>
              </a:rPr>
              <a:t>Exploring the potential of peer support workers</a:t>
            </a:r>
          </a:p>
        </p:txBody>
      </p:sp>
      <p:graphicFrame>
        <p:nvGraphicFramePr>
          <p:cNvPr id="5" name="Content Placeholder 4">
            <a:extLst>
              <a:ext uri="{FF2B5EF4-FFF2-40B4-BE49-F238E27FC236}">
                <a16:creationId xmlns:a16="http://schemas.microsoft.com/office/drawing/2014/main" id="{E1190852-F294-ADC8-4265-FD8359E029E5}"/>
              </a:ext>
            </a:extLst>
          </p:cNvPr>
          <p:cNvGraphicFramePr>
            <a:graphicFrameLocks noGrp="1"/>
          </p:cNvGraphicFramePr>
          <p:nvPr>
            <p:ph idx="1"/>
            <p:extLst>
              <p:ext uri="{D42A27DB-BD31-4B8C-83A1-F6EECF244321}">
                <p14:modId xmlns:p14="http://schemas.microsoft.com/office/powerpoint/2010/main" val="3164549742"/>
              </p:ext>
            </p:extLst>
          </p:nvPr>
        </p:nvGraphicFramePr>
        <p:xfrm>
          <a:off x="628650" y="1690689"/>
          <a:ext cx="7886700" cy="4291391"/>
        </p:xfrm>
        <a:graphic>
          <a:graphicData uri="http://schemas.openxmlformats.org/drawingml/2006/table">
            <a:tbl>
              <a:tblPr>
                <a:tableStyleId>{5C22544A-7EE6-4342-B048-85BDC9FD1C3A}</a:tableStyleId>
              </a:tblPr>
              <a:tblGrid>
                <a:gridCol w="7886700">
                  <a:extLst>
                    <a:ext uri="{9D8B030D-6E8A-4147-A177-3AD203B41FA5}">
                      <a16:colId xmlns:a16="http://schemas.microsoft.com/office/drawing/2014/main" val="3639147578"/>
                    </a:ext>
                  </a:extLst>
                </a:gridCol>
              </a:tblGrid>
              <a:tr h="4291391">
                <a:tc>
                  <a:txBody>
                    <a:bodyPr/>
                    <a:lstStyle/>
                    <a:p>
                      <a:pPr algn="l"/>
                      <a:endParaRPr lang="en-GB" dirty="0">
                        <a:effectLst/>
                      </a:endParaRPr>
                    </a:p>
                    <a:p>
                      <a:pPr marL="742950" lvl="1" indent="-285750" algn="l">
                        <a:lnSpc>
                          <a:spcPct val="107000"/>
                        </a:lnSpc>
                        <a:spcAft>
                          <a:spcPts val="800"/>
                        </a:spcAft>
                        <a:buSzPts val="1000"/>
                        <a:buFont typeface="Symbol" panose="05050102010706020507" pitchFamily="18" charset="2"/>
                        <a:buChar char=""/>
                        <a:tabLst>
                          <a:tab pos="914400" algn="l"/>
                        </a:tabLst>
                      </a:pPr>
                      <a:r>
                        <a:rPr lang="en-GB" sz="2000" dirty="0">
                          <a:effectLst/>
                          <a:latin typeface="+mn-lt"/>
                        </a:rPr>
                        <a:t>Having someone who understands the persistent nature of autism is crucial. This support is essential, as it cannot simply be switched off or resolved."</a:t>
                      </a:r>
                    </a:p>
                    <a:p>
                      <a:pPr marL="742950" lvl="1" indent="-285750" algn="l">
                        <a:lnSpc>
                          <a:spcPct val="107000"/>
                        </a:lnSpc>
                        <a:spcAft>
                          <a:spcPts val="800"/>
                        </a:spcAft>
                        <a:buSzPts val="1000"/>
                        <a:buFont typeface="Symbol" panose="05050102010706020507" pitchFamily="18" charset="2"/>
                        <a:buChar char=""/>
                        <a:tabLst>
                          <a:tab pos="914400" algn="l"/>
                        </a:tabLst>
                      </a:pPr>
                      <a:r>
                        <a:rPr lang="en-GB" sz="2000" dirty="0">
                          <a:effectLst/>
                          <a:latin typeface="+mn-lt"/>
                        </a:rPr>
                        <a:t>"Lived experience brings valuable knowledge, particularly in terms of coping mechanisms that are genuinely effective."</a:t>
                      </a:r>
                    </a:p>
                    <a:p>
                      <a:pPr marL="742950" lvl="1" indent="-285750" algn="l">
                        <a:lnSpc>
                          <a:spcPct val="107000"/>
                        </a:lnSpc>
                        <a:spcAft>
                          <a:spcPts val="800"/>
                        </a:spcAft>
                        <a:buSzPts val="1000"/>
                        <a:buFont typeface="Symbol" panose="05050102010706020507" pitchFamily="18" charset="2"/>
                        <a:buChar char=""/>
                        <a:tabLst>
                          <a:tab pos="914400" algn="l"/>
                        </a:tabLst>
                      </a:pPr>
                      <a:r>
                        <a:rPr lang="en-GB" sz="2000" dirty="0">
                          <a:effectLst/>
                          <a:latin typeface="+mn-lt"/>
                        </a:rPr>
                        <a:t>J discusses the challenges of requesting reasonable adjustments and the minimal accommodations often offered. He highlights the need for someone to advocate for individuals and help them secure meaningful adjustments. According to J, peer support workers are critical in providing guidance, advocacy, and strategies to help individuals access and navigate support services effectively.</a:t>
                      </a:r>
                      <a:endParaRPr lang="en-GB" sz="2000" dirty="0">
                        <a:effectLst/>
                        <a:latin typeface="+mn-lt"/>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572001723"/>
                  </a:ext>
                </a:extLst>
              </a:tr>
            </a:tbl>
          </a:graphicData>
        </a:graphic>
      </p:graphicFrame>
    </p:spTree>
    <p:extLst>
      <p:ext uri="{BB962C8B-B14F-4D97-AF65-F5344CB8AC3E}">
        <p14:creationId xmlns:p14="http://schemas.microsoft.com/office/powerpoint/2010/main" val="1054909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A8AE9-AAC5-E33C-4F81-C82F64D4A8C4}"/>
              </a:ext>
            </a:extLst>
          </p:cNvPr>
          <p:cNvSpPr>
            <a:spLocks noGrp="1"/>
          </p:cNvSpPr>
          <p:nvPr>
            <p:ph type="title"/>
          </p:nvPr>
        </p:nvSpPr>
        <p:spPr/>
        <p:txBody>
          <a:bodyPr/>
          <a:lstStyle/>
          <a:p>
            <a:r>
              <a:rPr lang="en-GB" b="1" dirty="0">
                <a:solidFill>
                  <a:schemeClr val="accent1"/>
                </a:solidFill>
              </a:rPr>
              <a:t>Exploring the potential of peer support workers</a:t>
            </a:r>
            <a:endParaRPr lang="en-GB" b="1" dirty="0"/>
          </a:p>
        </p:txBody>
      </p:sp>
      <p:sp>
        <p:nvSpPr>
          <p:cNvPr id="3" name="Content Placeholder 2">
            <a:extLst>
              <a:ext uri="{FF2B5EF4-FFF2-40B4-BE49-F238E27FC236}">
                <a16:creationId xmlns:a16="http://schemas.microsoft.com/office/drawing/2014/main" id="{87DCE6A1-58BD-81D9-5717-74421CA35AA5}"/>
              </a:ext>
            </a:extLst>
          </p:cNvPr>
          <p:cNvSpPr>
            <a:spLocks noGrp="1"/>
          </p:cNvSpPr>
          <p:nvPr>
            <p:ph idx="1"/>
          </p:nvPr>
        </p:nvSpPr>
        <p:spPr/>
        <p:txBody>
          <a:bodyPr>
            <a:normAutofit fontScale="77500" lnSpcReduction="20000"/>
          </a:bodyPr>
          <a:lstStyle/>
          <a:p>
            <a:r>
              <a:rPr lang="en-GB" dirty="0"/>
              <a:t>Autistic people advocated for a patient-led approach - involvement in decision-making and acknowledging individuals contributes to more effective mental health services”.</a:t>
            </a:r>
          </a:p>
          <a:p>
            <a:r>
              <a:rPr lang="en-GB" dirty="0"/>
              <a:t>“The participants highlight the challenges that autistic individuals face when they are not treated with respect or understanding in healthcare settings. They express frustration with being stereotyped and emphasise the significance of recognising the "white coat effect," which can lead to heightened anxiety in front of healthcare professionals”. </a:t>
            </a:r>
          </a:p>
          <a:p>
            <a:r>
              <a:rPr lang="en-GB" dirty="0"/>
              <a:t>This project undertaken locally highlights the importance of knowledge, respect, accommodation, and a human-centred approach to healthcare, ultimately advocating for a more inclusive and supportive healthcare environment and collectively highlights the importance of understanding and accommodating the needs of autistic individuals within healthcare services (</a:t>
            </a:r>
            <a:r>
              <a:rPr lang="en-GB" dirty="0" err="1"/>
              <a:t>Nicolaidis</a:t>
            </a:r>
            <a:r>
              <a:rPr lang="en-GB" dirty="0"/>
              <a:t>, 2015; Bradshaw, 2019; Morris, 2019; Lai, 2020).</a:t>
            </a:r>
          </a:p>
          <a:p>
            <a:endParaRPr lang="en-GB" dirty="0"/>
          </a:p>
        </p:txBody>
      </p:sp>
    </p:spTree>
    <p:extLst>
      <p:ext uri="{BB962C8B-B14F-4D97-AF65-F5344CB8AC3E}">
        <p14:creationId xmlns:p14="http://schemas.microsoft.com/office/powerpoint/2010/main" val="1922093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4350" y="4891006"/>
            <a:ext cx="5158676" cy="496684"/>
            <a:chOff x="0" y="0"/>
            <a:chExt cx="11279977" cy="1112520"/>
          </a:xfrm>
        </p:grpSpPr>
        <p:sp>
          <p:nvSpPr>
            <p:cNvPr id="3" name="Freeform 3"/>
            <p:cNvSpPr/>
            <p:nvPr/>
          </p:nvSpPr>
          <p:spPr>
            <a:xfrm>
              <a:off x="0" y="0"/>
              <a:ext cx="11279977" cy="1113790"/>
            </a:xfrm>
            <a:custGeom>
              <a:avLst/>
              <a:gdLst/>
              <a:ahLst/>
              <a:cxnLst/>
              <a:rect l="l" t="t" r="r" b="b"/>
              <a:pathLst>
                <a:path w="11279977" h="1113790">
                  <a:moveTo>
                    <a:pt x="10727527" y="0"/>
                  </a:moveTo>
                  <a:lnTo>
                    <a:pt x="553720" y="0"/>
                  </a:lnTo>
                  <a:cubicBezTo>
                    <a:pt x="247650" y="0"/>
                    <a:pt x="0" y="247650"/>
                    <a:pt x="0" y="553720"/>
                  </a:cubicBezTo>
                  <a:cubicBezTo>
                    <a:pt x="0" y="859790"/>
                    <a:pt x="247650" y="1107440"/>
                    <a:pt x="553720" y="1107440"/>
                  </a:cubicBezTo>
                  <a:lnTo>
                    <a:pt x="10727527" y="1113790"/>
                  </a:lnTo>
                  <a:lnTo>
                    <a:pt x="11279977" y="558800"/>
                  </a:lnTo>
                  <a:lnTo>
                    <a:pt x="10727527" y="0"/>
                  </a:lnTo>
                  <a:close/>
                </a:path>
              </a:pathLst>
            </a:custGeom>
            <a:solidFill>
              <a:srgbClr val="191919">
                <a:alpha val="4706"/>
              </a:srgbClr>
            </a:solidFill>
          </p:spPr>
        </p:sp>
        <p:sp>
          <p:nvSpPr>
            <p:cNvPr id="4" name="Freeform 4"/>
            <p:cNvSpPr/>
            <p:nvPr/>
          </p:nvSpPr>
          <p:spPr>
            <a:xfrm>
              <a:off x="144174" y="172686"/>
              <a:ext cx="796232" cy="762069"/>
            </a:xfrm>
            <a:custGeom>
              <a:avLst/>
              <a:gdLst/>
              <a:ahLst/>
              <a:cxnLst/>
              <a:rect l="l" t="t" r="r" b="b"/>
              <a:pathLst>
                <a:path w="796232" h="762069">
                  <a:moveTo>
                    <a:pt x="398116" y="34"/>
                  </a:moveTo>
                  <a:cubicBezTo>
                    <a:pt x="261975" y="0"/>
                    <a:pt x="136161" y="72610"/>
                    <a:pt x="68080" y="190506"/>
                  </a:cubicBezTo>
                  <a:cubicBezTo>
                    <a:pt x="0" y="308402"/>
                    <a:pt x="0" y="453666"/>
                    <a:pt x="68080" y="571562"/>
                  </a:cubicBezTo>
                  <a:cubicBezTo>
                    <a:pt x="136161" y="689458"/>
                    <a:pt x="261975" y="762068"/>
                    <a:pt x="398116" y="762034"/>
                  </a:cubicBezTo>
                  <a:cubicBezTo>
                    <a:pt x="534257" y="762068"/>
                    <a:pt x="660071" y="689458"/>
                    <a:pt x="728152" y="571562"/>
                  </a:cubicBezTo>
                  <a:cubicBezTo>
                    <a:pt x="796232" y="453666"/>
                    <a:pt x="796232" y="308402"/>
                    <a:pt x="728152" y="190506"/>
                  </a:cubicBezTo>
                  <a:cubicBezTo>
                    <a:pt x="660071" y="72610"/>
                    <a:pt x="534257" y="0"/>
                    <a:pt x="398116" y="34"/>
                  </a:cubicBezTo>
                  <a:close/>
                </a:path>
              </a:pathLst>
            </a:custGeom>
            <a:solidFill>
              <a:srgbClr val="191919">
                <a:alpha val="4706"/>
              </a:srgbClr>
            </a:solidFill>
          </p:spPr>
        </p:sp>
      </p:grpSp>
      <p:grpSp>
        <p:nvGrpSpPr>
          <p:cNvPr id="5" name="Group 5"/>
          <p:cNvGrpSpPr/>
          <p:nvPr/>
        </p:nvGrpSpPr>
        <p:grpSpPr>
          <a:xfrm>
            <a:off x="4966296" y="4891006"/>
            <a:ext cx="2650845" cy="496684"/>
            <a:chOff x="0" y="0"/>
            <a:chExt cx="5796346" cy="1112520"/>
          </a:xfrm>
        </p:grpSpPr>
        <p:sp>
          <p:nvSpPr>
            <p:cNvPr id="6" name="Freeform 6"/>
            <p:cNvSpPr/>
            <p:nvPr/>
          </p:nvSpPr>
          <p:spPr>
            <a:xfrm>
              <a:off x="0" y="0"/>
              <a:ext cx="5796346" cy="1113790"/>
            </a:xfrm>
            <a:custGeom>
              <a:avLst/>
              <a:gdLst/>
              <a:ahLst/>
              <a:cxnLst/>
              <a:rect l="l" t="t" r="r" b="b"/>
              <a:pathLst>
                <a:path w="5796346" h="1113790">
                  <a:moveTo>
                    <a:pt x="5243896" y="0"/>
                  </a:moveTo>
                  <a:lnTo>
                    <a:pt x="553720" y="0"/>
                  </a:lnTo>
                  <a:cubicBezTo>
                    <a:pt x="247650" y="0"/>
                    <a:pt x="0" y="247650"/>
                    <a:pt x="0" y="553720"/>
                  </a:cubicBezTo>
                  <a:cubicBezTo>
                    <a:pt x="0" y="859790"/>
                    <a:pt x="247650" y="1107440"/>
                    <a:pt x="553720" y="1107440"/>
                  </a:cubicBezTo>
                  <a:lnTo>
                    <a:pt x="5243896" y="1113790"/>
                  </a:lnTo>
                  <a:lnTo>
                    <a:pt x="5796346" y="558800"/>
                  </a:lnTo>
                  <a:lnTo>
                    <a:pt x="5243896" y="0"/>
                  </a:lnTo>
                  <a:close/>
                </a:path>
              </a:pathLst>
            </a:custGeom>
            <a:solidFill>
              <a:srgbClr val="37C9EF"/>
            </a:solidFill>
          </p:spPr>
        </p:sp>
        <p:sp>
          <p:nvSpPr>
            <p:cNvPr id="7" name="Freeform 7"/>
            <p:cNvSpPr/>
            <p:nvPr/>
          </p:nvSpPr>
          <p:spPr>
            <a:xfrm>
              <a:off x="144174" y="172686"/>
              <a:ext cx="796232" cy="762069"/>
            </a:xfrm>
            <a:custGeom>
              <a:avLst/>
              <a:gdLst/>
              <a:ahLst/>
              <a:cxnLst/>
              <a:rect l="l" t="t" r="r" b="b"/>
              <a:pathLst>
                <a:path w="796232" h="762069">
                  <a:moveTo>
                    <a:pt x="398116" y="34"/>
                  </a:moveTo>
                  <a:cubicBezTo>
                    <a:pt x="261975" y="0"/>
                    <a:pt x="136161" y="72610"/>
                    <a:pt x="68080" y="190506"/>
                  </a:cubicBezTo>
                  <a:cubicBezTo>
                    <a:pt x="0" y="308402"/>
                    <a:pt x="0" y="453666"/>
                    <a:pt x="68080" y="571562"/>
                  </a:cubicBezTo>
                  <a:cubicBezTo>
                    <a:pt x="136161" y="689458"/>
                    <a:pt x="261975" y="762068"/>
                    <a:pt x="398116" y="762034"/>
                  </a:cubicBezTo>
                  <a:cubicBezTo>
                    <a:pt x="534257" y="762068"/>
                    <a:pt x="660071" y="689458"/>
                    <a:pt x="728152" y="571562"/>
                  </a:cubicBezTo>
                  <a:cubicBezTo>
                    <a:pt x="796232" y="453666"/>
                    <a:pt x="796232" y="308402"/>
                    <a:pt x="728152" y="190506"/>
                  </a:cubicBezTo>
                  <a:cubicBezTo>
                    <a:pt x="660071" y="72610"/>
                    <a:pt x="534257" y="0"/>
                    <a:pt x="398116" y="34"/>
                  </a:cubicBezTo>
                  <a:close/>
                </a:path>
              </a:pathLst>
            </a:custGeom>
            <a:solidFill>
              <a:srgbClr val="FFFFFF"/>
            </a:solidFill>
          </p:spPr>
        </p:sp>
      </p:grpSp>
      <p:sp>
        <p:nvSpPr>
          <p:cNvPr id="8" name="TextBox 8"/>
          <p:cNvSpPr txBox="1"/>
          <p:nvPr/>
        </p:nvSpPr>
        <p:spPr>
          <a:xfrm>
            <a:off x="5775836" y="5026009"/>
            <a:ext cx="1449780" cy="184538"/>
          </a:xfrm>
          <a:prstGeom prst="rect">
            <a:avLst/>
          </a:prstGeom>
        </p:spPr>
        <p:txBody>
          <a:bodyPr lIns="0" tIns="0" rIns="0" bIns="0" rtlCol="0" anchor="t">
            <a:spAutoFit/>
          </a:bodyPr>
          <a:lstStyle/>
          <a:p>
            <a:pPr>
              <a:lnSpc>
                <a:spcPts val="1575"/>
              </a:lnSpc>
            </a:pPr>
            <a:r>
              <a:rPr lang="en-US" sz="1050" spc="21">
                <a:solidFill>
                  <a:srgbClr val="FFFFFF"/>
                </a:solidFill>
                <a:latin typeface="Aileron Bold"/>
              </a:rPr>
              <a:t>The project</a:t>
            </a:r>
          </a:p>
        </p:txBody>
      </p:sp>
      <p:grpSp>
        <p:nvGrpSpPr>
          <p:cNvPr id="9" name="Group 9"/>
          <p:cNvGrpSpPr/>
          <p:nvPr/>
        </p:nvGrpSpPr>
        <p:grpSpPr>
          <a:xfrm>
            <a:off x="514350" y="3741314"/>
            <a:ext cx="5865405" cy="496684"/>
            <a:chOff x="0" y="0"/>
            <a:chExt cx="12825313" cy="1112520"/>
          </a:xfrm>
        </p:grpSpPr>
        <p:sp>
          <p:nvSpPr>
            <p:cNvPr id="10" name="Freeform 10"/>
            <p:cNvSpPr/>
            <p:nvPr/>
          </p:nvSpPr>
          <p:spPr>
            <a:xfrm>
              <a:off x="0" y="0"/>
              <a:ext cx="12825313" cy="1113790"/>
            </a:xfrm>
            <a:custGeom>
              <a:avLst/>
              <a:gdLst/>
              <a:ahLst/>
              <a:cxnLst/>
              <a:rect l="l" t="t" r="r" b="b"/>
              <a:pathLst>
                <a:path w="12825313" h="1113790">
                  <a:moveTo>
                    <a:pt x="12272863" y="0"/>
                  </a:moveTo>
                  <a:lnTo>
                    <a:pt x="553720" y="0"/>
                  </a:lnTo>
                  <a:cubicBezTo>
                    <a:pt x="247650" y="0"/>
                    <a:pt x="0" y="247650"/>
                    <a:pt x="0" y="553720"/>
                  </a:cubicBezTo>
                  <a:cubicBezTo>
                    <a:pt x="0" y="859790"/>
                    <a:pt x="247650" y="1107440"/>
                    <a:pt x="553720" y="1107440"/>
                  </a:cubicBezTo>
                  <a:lnTo>
                    <a:pt x="12272863" y="1113790"/>
                  </a:lnTo>
                  <a:lnTo>
                    <a:pt x="12825313" y="558800"/>
                  </a:lnTo>
                  <a:lnTo>
                    <a:pt x="12272863" y="0"/>
                  </a:lnTo>
                  <a:close/>
                </a:path>
              </a:pathLst>
            </a:custGeom>
            <a:solidFill>
              <a:srgbClr val="191919">
                <a:alpha val="4706"/>
              </a:srgbClr>
            </a:solidFill>
          </p:spPr>
        </p:sp>
        <p:sp>
          <p:nvSpPr>
            <p:cNvPr id="11" name="Freeform 11"/>
            <p:cNvSpPr/>
            <p:nvPr/>
          </p:nvSpPr>
          <p:spPr>
            <a:xfrm>
              <a:off x="144174" y="172686"/>
              <a:ext cx="796232" cy="762069"/>
            </a:xfrm>
            <a:custGeom>
              <a:avLst/>
              <a:gdLst/>
              <a:ahLst/>
              <a:cxnLst/>
              <a:rect l="l" t="t" r="r" b="b"/>
              <a:pathLst>
                <a:path w="796232" h="762069">
                  <a:moveTo>
                    <a:pt x="398116" y="34"/>
                  </a:moveTo>
                  <a:cubicBezTo>
                    <a:pt x="261975" y="0"/>
                    <a:pt x="136161" y="72610"/>
                    <a:pt x="68080" y="190506"/>
                  </a:cubicBezTo>
                  <a:cubicBezTo>
                    <a:pt x="0" y="308402"/>
                    <a:pt x="0" y="453666"/>
                    <a:pt x="68080" y="571562"/>
                  </a:cubicBezTo>
                  <a:cubicBezTo>
                    <a:pt x="136161" y="689458"/>
                    <a:pt x="261975" y="762068"/>
                    <a:pt x="398116" y="762034"/>
                  </a:cubicBezTo>
                  <a:cubicBezTo>
                    <a:pt x="534257" y="762068"/>
                    <a:pt x="660071" y="689458"/>
                    <a:pt x="728152" y="571562"/>
                  </a:cubicBezTo>
                  <a:cubicBezTo>
                    <a:pt x="796232" y="453666"/>
                    <a:pt x="796232" y="308402"/>
                    <a:pt x="728152" y="190506"/>
                  </a:cubicBezTo>
                  <a:cubicBezTo>
                    <a:pt x="660071" y="72610"/>
                    <a:pt x="534257" y="0"/>
                    <a:pt x="398116" y="34"/>
                  </a:cubicBezTo>
                  <a:close/>
                </a:path>
              </a:pathLst>
            </a:custGeom>
            <a:solidFill>
              <a:srgbClr val="191919">
                <a:alpha val="4706"/>
              </a:srgbClr>
            </a:solidFill>
          </p:spPr>
        </p:sp>
      </p:grpSp>
      <p:grpSp>
        <p:nvGrpSpPr>
          <p:cNvPr id="12" name="Group 12"/>
          <p:cNvGrpSpPr/>
          <p:nvPr/>
        </p:nvGrpSpPr>
        <p:grpSpPr>
          <a:xfrm>
            <a:off x="5673026" y="3741314"/>
            <a:ext cx="2650845" cy="496684"/>
            <a:chOff x="0" y="0"/>
            <a:chExt cx="5796346" cy="1112520"/>
          </a:xfrm>
        </p:grpSpPr>
        <p:sp>
          <p:nvSpPr>
            <p:cNvPr id="13" name="Freeform 13"/>
            <p:cNvSpPr/>
            <p:nvPr/>
          </p:nvSpPr>
          <p:spPr>
            <a:xfrm>
              <a:off x="0" y="0"/>
              <a:ext cx="5796346" cy="1113790"/>
            </a:xfrm>
            <a:custGeom>
              <a:avLst/>
              <a:gdLst/>
              <a:ahLst/>
              <a:cxnLst/>
              <a:rect l="l" t="t" r="r" b="b"/>
              <a:pathLst>
                <a:path w="5796346" h="1113790">
                  <a:moveTo>
                    <a:pt x="5243896" y="0"/>
                  </a:moveTo>
                  <a:lnTo>
                    <a:pt x="553720" y="0"/>
                  </a:lnTo>
                  <a:cubicBezTo>
                    <a:pt x="247650" y="0"/>
                    <a:pt x="0" y="247650"/>
                    <a:pt x="0" y="553720"/>
                  </a:cubicBezTo>
                  <a:cubicBezTo>
                    <a:pt x="0" y="859790"/>
                    <a:pt x="247650" y="1107440"/>
                    <a:pt x="553720" y="1107440"/>
                  </a:cubicBezTo>
                  <a:lnTo>
                    <a:pt x="5243896" y="1113790"/>
                  </a:lnTo>
                  <a:lnTo>
                    <a:pt x="5796346" y="558800"/>
                  </a:lnTo>
                  <a:lnTo>
                    <a:pt x="5243896" y="0"/>
                  </a:lnTo>
                  <a:close/>
                </a:path>
              </a:pathLst>
            </a:custGeom>
            <a:solidFill>
              <a:srgbClr val="2C92D5"/>
            </a:solidFill>
          </p:spPr>
        </p:sp>
        <p:sp>
          <p:nvSpPr>
            <p:cNvPr id="14" name="Freeform 14"/>
            <p:cNvSpPr/>
            <p:nvPr/>
          </p:nvSpPr>
          <p:spPr>
            <a:xfrm>
              <a:off x="144174" y="172686"/>
              <a:ext cx="796232" cy="762069"/>
            </a:xfrm>
            <a:custGeom>
              <a:avLst/>
              <a:gdLst/>
              <a:ahLst/>
              <a:cxnLst/>
              <a:rect l="l" t="t" r="r" b="b"/>
              <a:pathLst>
                <a:path w="796232" h="762069">
                  <a:moveTo>
                    <a:pt x="398116" y="34"/>
                  </a:moveTo>
                  <a:cubicBezTo>
                    <a:pt x="261975" y="0"/>
                    <a:pt x="136161" y="72610"/>
                    <a:pt x="68080" y="190506"/>
                  </a:cubicBezTo>
                  <a:cubicBezTo>
                    <a:pt x="0" y="308402"/>
                    <a:pt x="0" y="453666"/>
                    <a:pt x="68080" y="571562"/>
                  </a:cubicBezTo>
                  <a:cubicBezTo>
                    <a:pt x="136161" y="689458"/>
                    <a:pt x="261975" y="762068"/>
                    <a:pt x="398116" y="762034"/>
                  </a:cubicBezTo>
                  <a:cubicBezTo>
                    <a:pt x="534257" y="762068"/>
                    <a:pt x="660071" y="689458"/>
                    <a:pt x="728152" y="571562"/>
                  </a:cubicBezTo>
                  <a:cubicBezTo>
                    <a:pt x="796232" y="453666"/>
                    <a:pt x="796232" y="308402"/>
                    <a:pt x="728152" y="190506"/>
                  </a:cubicBezTo>
                  <a:cubicBezTo>
                    <a:pt x="660071" y="72610"/>
                    <a:pt x="534257" y="0"/>
                    <a:pt x="398116" y="34"/>
                  </a:cubicBezTo>
                  <a:close/>
                </a:path>
              </a:pathLst>
            </a:custGeom>
            <a:solidFill>
              <a:srgbClr val="FFFFFF"/>
            </a:solidFill>
          </p:spPr>
        </p:sp>
      </p:grpSp>
      <p:sp>
        <p:nvSpPr>
          <p:cNvPr id="15" name="TextBox 15"/>
          <p:cNvSpPr txBox="1"/>
          <p:nvPr/>
        </p:nvSpPr>
        <p:spPr>
          <a:xfrm>
            <a:off x="6466669" y="3876317"/>
            <a:ext cx="1449780" cy="184538"/>
          </a:xfrm>
          <a:prstGeom prst="rect">
            <a:avLst/>
          </a:prstGeom>
        </p:spPr>
        <p:txBody>
          <a:bodyPr lIns="0" tIns="0" rIns="0" bIns="0" rtlCol="0" anchor="t">
            <a:spAutoFit/>
          </a:bodyPr>
          <a:lstStyle/>
          <a:p>
            <a:pPr>
              <a:lnSpc>
                <a:spcPts val="1575"/>
              </a:lnSpc>
            </a:pPr>
            <a:r>
              <a:rPr lang="en-US" sz="1050" spc="21">
                <a:solidFill>
                  <a:srgbClr val="FFFFFF"/>
                </a:solidFill>
                <a:latin typeface="Aileron Bold"/>
              </a:rPr>
              <a:t>Challenges</a:t>
            </a:r>
          </a:p>
        </p:txBody>
      </p:sp>
      <p:grpSp>
        <p:nvGrpSpPr>
          <p:cNvPr id="16" name="Group 16"/>
          <p:cNvGrpSpPr/>
          <p:nvPr/>
        </p:nvGrpSpPr>
        <p:grpSpPr>
          <a:xfrm>
            <a:off x="313875" y="2443101"/>
            <a:ext cx="6590295" cy="496684"/>
            <a:chOff x="0" y="0"/>
            <a:chExt cx="14410360" cy="1112520"/>
          </a:xfrm>
        </p:grpSpPr>
        <p:sp>
          <p:nvSpPr>
            <p:cNvPr id="17" name="Freeform 17"/>
            <p:cNvSpPr/>
            <p:nvPr/>
          </p:nvSpPr>
          <p:spPr>
            <a:xfrm>
              <a:off x="0" y="0"/>
              <a:ext cx="14410359" cy="1113790"/>
            </a:xfrm>
            <a:custGeom>
              <a:avLst/>
              <a:gdLst/>
              <a:ahLst/>
              <a:cxnLst/>
              <a:rect l="l" t="t" r="r" b="b"/>
              <a:pathLst>
                <a:path w="14410359" h="1113790">
                  <a:moveTo>
                    <a:pt x="13857909" y="0"/>
                  </a:moveTo>
                  <a:lnTo>
                    <a:pt x="553720" y="0"/>
                  </a:lnTo>
                  <a:cubicBezTo>
                    <a:pt x="247650" y="0"/>
                    <a:pt x="0" y="247650"/>
                    <a:pt x="0" y="553720"/>
                  </a:cubicBezTo>
                  <a:cubicBezTo>
                    <a:pt x="0" y="859790"/>
                    <a:pt x="247650" y="1107440"/>
                    <a:pt x="553720" y="1107440"/>
                  </a:cubicBezTo>
                  <a:lnTo>
                    <a:pt x="13857909" y="1113790"/>
                  </a:lnTo>
                  <a:lnTo>
                    <a:pt x="14410359" y="558800"/>
                  </a:lnTo>
                  <a:lnTo>
                    <a:pt x="13857909" y="0"/>
                  </a:lnTo>
                  <a:close/>
                </a:path>
              </a:pathLst>
            </a:custGeom>
            <a:solidFill>
              <a:srgbClr val="191919">
                <a:alpha val="4706"/>
              </a:srgbClr>
            </a:solidFill>
          </p:spPr>
        </p:sp>
        <p:sp>
          <p:nvSpPr>
            <p:cNvPr id="18" name="Freeform 18"/>
            <p:cNvSpPr/>
            <p:nvPr/>
          </p:nvSpPr>
          <p:spPr>
            <a:xfrm>
              <a:off x="144174" y="172686"/>
              <a:ext cx="796232" cy="762069"/>
            </a:xfrm>
            <a:custGeom>
              <a:avLst/>
              <a:gdLst/>
              <a:ahLst/>
              <a:cxnLst/>
              <a:rect l="l" t="t" r="r" b="b"/>
              <a:pathLst>
                <a:path w="796232" h="762069">
                  <a:moveTo>
                    <a:pt x="398116" y="34"/>
                  </a:moveTo>
                  <a:cubicBezTo>
                    <a:pt x="261975" y="0"/>
                    <a:pt x="136161" y="72610"/>
                    <a:pt x="68080" y="190506"/>
                  </a:cubicBezTo>
                  <a:cubicBezTo>
                    <a:pt x="0" y="308402"/>
                    <a:pt x="0" y="453666"/>
                    <a:pt x="68080" y="571562"/>
                  </a:cubicBezTo>
                  <a:cubicBezTo>
                    <a:pt x="136161" y="689458"/>
                    <a:pt x="261975" y="762068"/>
                    <a:pt x="398116" y="762034"/>
                  </a:cubicBezTo>
                  <a:cubicBezTo>
                    <a:pt x="534257" y="762068"/>
                    <a:pt x="660071" y="689458"/>
                    <a:pt x="728152" y="571562"/>
                  </a:cubicBezTo>
                  <a:cubicBezTo>
                    <a:pt x="796232" y="453666"/>
                    <a:pt x="796232" y="308402"/>
                    <a:pt x="728152" y="190506"/>
                  </a:cubicBezTo>
                  <a:cubicBezTo>
                    <a:pt x="660071" y="72610"/>
                    <a:pt x="534257" y="0"/>
                    <a:pt x="398116" y="34"/>
                  </a:cubicBezTo>
                  <a:close/>
                </a:path>
              </a:pathLst>
            </a:custGeom>
            <a:solidFill>
              <a:srgbClr val="191919">
                <a:alpha val="4706"/>
              </a:srgbClr>
            </a:solidFill>
          </p:spPr>
        </p:sp>
      </p:grpSp>
      <p:grpSp>
        <p:nvGrpSpPr>
          <p:cNvPr id="19" name="Group 19"/>
          <p:cNvGrpSpPr/>
          <p:nvPr/>
        </p:nvGrpSpPr>
        <p:grpSpPr>
          <a:xfrm>
            <a:off x="6179280" y="2443101"/>
            <a:ext cx="2650845" cy="496684"/>
            <a:chOff x="0" y="0"/>
            <a:chExt cx="5796346" cy="1112520"/>
          </a:xfrm>
        </p:grpSpPr>
        <p:sp>
          <p:nvSpPr>
            <p:cNvPr id="20" name="Freeform 20"/>
            <p:cNvSpPr/>
            <p:nvPr/>
          </p:nvSpPr>
          <p:spPr>
            <a:xfrm>
              <a:off x="0" y="0"/>
              <a:ext cx="5796346" cy="1113790"/>
            </a:xfrm>
            <a:custGeom>
              <a:avLst/>
              <a:gdLst/>
              <a:ahLst/>
              <a:cxnLst/>
              <a:rect l="l" t="t" r="r" b="b"/>
              <a:pathLst>
                <a:path w="5796346" h="1113790">
                  <a:moveTo>
                    <a:pt x="5243896" y="0"/>
                  </a:moveTo>
                  <a:lnTo>
                    <a:pt x="553720" y="0"/>
                  </a:lnTo>
                  <a:cubicBezTo>
                    <a:pt x="247650" y="0"/>
                    <a:pt x="0" y="247650"/>
                    <a:pt x="0" y="553720"/>
                  </a:cubicBezTo>
                  <a:cubicBezTo>
                    <a:pt x="0" y="859790"/>
                    <a:pt x="247650" y="1107440"/>
                    <a:pt x="553720" y="1107440"/>
                  </a:cubicBezTo>
                  <a:lnTo>
                    <a:pt x="5243896" y="1113790"/>
                  </a:lnTo>
                  <a:lnTo>
                    <a:pt x="5796346" y="558800"/>
                  </a:lnTo>
                  <a:lnTo>
                    <a:pt x="5243896" y="0"/>
                  </a:lnTo>
                  <a:close/>
                </a:path>
              </a:pathLst>
            </a:custGeom>
            <a:solidFill>
              <a:srgbClr val="13538A"/>
            </a:solidFill>
          </p:spPr>
        </p:sp>
        <p:sp>
          <p:nvSpPr>
            <p:cNvPr id="21" name="Freeform 21"/>
            <p:cNvSpPr/>
            <p:nvPr/>
          </p:nvSpPr>
          <p:spPr>
            <a:xfrm>
              <a:off x="144174" y="172686"/>
              <a:ext cx="796232" cy="762069"/>
            </a:xfrm>
            <a:custGeom>
              <a:avLst/>
              <a:gdLst/>
              <a:ahLst/>
              <a:cxnLst/>
              <a:rect l="l" t="t" r="r" b="b"/>
              <a:pathLst>
                <a:path w="796232" h="762069">
                  <a:moveTo>
                    <a:pt x="398116" y="34"/>
                  </a:moveTo>
                  <a:cubicBezTo>
                    <a:pt x="261975" y="0"/>
                    <a:pt x="136161" y="72610"/>
                    <a:pt x="68080" y="190506"/>
                  </a:cubicBezTo>
                  <a:cubicBezTo>
                    <a:pt x="0" y="308402"/>
                    <a:pt x="0" y="453666"/>
                    <a:pt x="68080" y="571562"/>
                  </a:cubicBezTo>
                  <a:cubicBezTo>
                    <a:pt x="136161" y="689458"/>
                    <a:pt x="261975" y="762068"/>
                    <a:pt x="398116" y="762034"/>
                  </a:cubicBezTo>
                  <a:cubicBezTo>
                    <a:pt x="534257" y="762068"/>
                    <a:pt x="660071" y="689458"/>
                    <a:pt x="728152" y="571562"/>
                  </a:cubicBezTo>
                  <a:cubicBezTo>
                    <a:pt x="796232" y="453666"/>
                    <a:pt x="796232" y="308402"/>
                    <a:pt x="728152" y="190506"/>
                  </a:cubicBezTo>
                  <a:cubicBezTo>
                    <a:pt x="660071" y="72610"/>
                    <a:pt x="534257" y="0"/>
                    <a:pt x="398116" y="34"/>
                  </a:cubicBezTo>
                  <a:close/>
                </a:path>
              </a:pathLst>
            </a:custGeom>
            <a:solidFill>
              <a:srgbClr val="FFFFFF"/>
            </a:solidFill>
          </p:spPr>
        </p:sp>
      </p:grpSp>
      <p:sp>
        <p:nvSpPr>
          <p:cNvPr id="22" name="TextBox 22"/>
          <p:cNvSpPr txBox="1"/>
          <p:nvPr/>
        </p:nvSpPr>
        <p:spPr>
          <a:xfrm>
            <a:off x="6957027" y="2578104"/>
            <a:ext cx="1449780" cy="184538"/>
          </a:xfrm>
          <a:prstGeom prst="rect">
            <a:avLst/>
          </a:prstGeom>
        </p:spPr>
        <p:txBody>
          <a:bodyPr lIns="0" tIns="0" rIns="0" bIns="0" rtlCol="0" anchor="t">
            <a:spAutoFit/>
          </a:bodyPr>
          <a:lstStyle/>
          <a:p>
            <a:pPr>
              <a:lnSpc>
                <a:spcPts val="1575"/>
              </a:lnSpc>
            </a:pPr>
            <a:r>
              <a:rPr lang="en-US" sz="1050" spc="21">
                <a:solidFill>
                  <a:srgbClr val="FFFFFF"/>
                </a:solidFill>
                <a:latin typeface="Aileron Bold"/>
              </a:rPr>
              <a:t>Currently</a:t>
            </a:r>
          </a:p>
        </p:txBody>
      </p:sp>
      <p:sp>
        <p:nvSpPr>
          <p:cNvPr id="23" name="TextBox 23"/>
          <p:cNvSpPr txBox="1"/>
          <p:nvPr/>
        </p:nvSpPr>
        <p:spPr>
          <a:xfrm>
            <a:off x="820610" y="4956498"/>
            <a:ext cx="3493655" cy="520014"/>
          </a:xfrm>
          <a:prstGeom prst="rect">
            <a:avLst/>
          </a:prstGeom>
        </p:spPr>
        <p:txBody>
          <a:bodyPr lIns="0" tIns="0" rIns="0" bIns="0" rtlCol="0" anchor="t">
            <a:spAutoFit/>
          </a:bodyPr>
          <a:lstStyle/>
          <a:p>
            <a:pPr>
              <a:lnSpc>
                <a:spcPts val="1350"/>
              </a:lnSpc>
            </a:pPr>
            <a:r>
              <a:rPr lang="en-US" sz="900" spc="18" dirty="0">
                <a:solidFill>
                  <a:srgbClr val="191919"/>
                </a:solidFill>
                <a:latin typeface="Aileron"/>
              </a:rPr>
              <a:t>The sensory-friendly inpatient project aims to enhance the well-being of individuals &amp; raise awareness of sensory thinking in the workforce.</a:t>
            </a:r>
          </a:p>
        </p:txBody>
      </p:sp>
      <p:sp>
        <p:nvSpPr>
          <p:cNvPr id="24" name="TextBox 24"/>
          <p:cNvSpPr txBox="1"/>
          <p:nvPr/>
        </p:nvSpPr>
        <p:spPr>
          <a:xfrm>
            <a:off x="820610" y="3721096"/>
            <a:ext cx="4243204" cy="520014"/>
          </a:xfrm>
          <a:prstGeom prst="rect">
            <a:avLst/>
          </a:prstGeom>
        </p:spPr>
        <p:txBody>
          <a:bodyPr lIns="0" tIns="0" rIns="0" bIns="0" rtlCol="0" anchor="t">
            <a:spAutoFit/>
          </a:bodyPr>
          <a:lstStyle/>
          <a:p>
            <a:pPr>
              <a:lnSpc>
                <a:spcPts val="1350"/>
              </a:lnSpc>
            </a:pPr>
            <a:r>
              <a:rPr lang="en-US" sz="900" spc="18" dirty="0">
                <a:solidFill>
                  <a:srgbClr val="191919"/>
                </a:solidFill>
                <a:latin typeface="Aileron"/>
              </a:rPr>
              <a:t>We encountered an unforeseen challenge during this period due to staffing availability which unfortunately led to delays in our usual operations and timelines.</a:t>
            </a:r>
          </a:p>
        </p:txBody>
      </p:sp>
      <p:sp>
        <p:nvSpPr>
          <p:cNvPr id="25" name="TextBox 25"/>
          <p:cNvSpPr txBox="1"/>
          <p:nvPr/>
        </p:nvSpPr>
        <p:spPr>
          <a:xfrm>
            <a:off x="620136" y="2508593"/>
            <a:ext cx="4853404" cy="340478"/>
          </a:xfrm>
          <a:prstGeom prst="rect">
            <a:avLst/>
          </a:prstGeom>
        </p:spPr>
        <p:txBody>
          <a:bodyPr lIns="0" tIns="0" rIns="0" bIns="0" rtlCol="0" anchor="t">
            <a:spAutoFit/>
          </a:bodyPr>
          <a:lstStyle/>
          <a:p>
            <a:pPr>
              <a:lnSpc>
                <a:spcPts val="1350"/>
              </a:lnSpc>
            </a:pPr>
            <a:r>
              <a:rPr lang="en-US" sz="900" spc="18">
                <a:solidFill>
                  <a:srgbClr val="191919"/>
                </a:solidFill>
                <a:latin typeface="Aileron"/>
              </a:rPr>
              <a:t>We are actively conducting interviews with inpatients as part of our data gathering process.</a:t>
            </a:r>
          </a:p>
          <a:p>
            <a:pPr>
              <a:lnSpc>
                <a:spcPts val="1350"/>
              </a:lnSpc>
            </a:pPr>
            <a:r>
              <a:rPr lang="en-US" sz="900" spc="18">
                <a:solidFill>
                  <a:srgbClr val="191919"/>
                </a:solidFill>
                <a:latin typeface="Aileron"/>
              </a:rPr>
              <a:t>We will analyses the data afterwards. </a:t>
            </a:r>
          </a:p>
        </p:txBody>
      </p:sp>
      <p:sp>
        <p:nvSpPr>
          <p:cNvPr id="26" name="Freeform 26"/>
          <p:cNvSpPr/>
          <p:nvPr/>
        </p:nvSpPr>
        <p:spPr>
          <a:xfrm>
            <a:off x="5143720" y="5039527"/>
            <a:ext cx="199643" cy="199643"/>
          </a:xfrm>
          <a:custGeom>
            <a:avLst/>
            <a:gdLst/>
            <a:ahLst/>
            <a:cxnLst/>
            <a:rect l="l" t="t" r="r" b="b"/>
            <a:pathLst>
              <a:path w="399286" h="399286">
                <a:moveTo>
                  <a:pt x="0" y="0"/>
                </a:moveTo>
                <a:lnTo>
                  <a:pt x="399286" y="0"/>
                </a:lnTo>
                <a:lnTo>
                  <a:pt x="399286" y="399286"/>
                </a:lnTo>
                <a:lnTo>
                  <a:pt x="0" y="3992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7" name="Freeform 27"/>
          <p:cNvSpPr/>
          <p:nvPr/>
        </p:nvSpPr>
        <p:spPr>
          <a:xfrm>
            <a:off x="5843951" y="3893147"/>
            <a:ext cx="193017" cy="193017"/>
          </a:xfrm>
          <a:custGeom>
            <a:avLst/>
            <a:gdLst/>
            <a:ahLst/>
            <a:cxnLst/>
            <a:rect l="l" t="t" r="r" b="b"/>
            <a:pathLst>
              <a:path w="386034" h="386034">
                <a:moveTo>
                  <a:pt x="0" y="0"/>
                </a:moveTo>
                <a:lnTo>
                  <a:pt x="386034" y="0"/>
                </a:lnTo>
                <a:lnTo>
                  <a:pt x="386034" y="386034"/>
                </a:lnTo>
                <a:lnTo>
                  <a:pt x="0" y="3860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8" name="Freeform 28"/>
          <p:cNvSpPr/>
          <p:nvPr/>
        </p:nvSpPr>
        <p:spPr>
          <a:xfrm>
            <a:off x="6359258" y="2596265"/>
            <a:ext cx="190355" cy="190355"/>
          </a:xfrm>
          <a:custGeom>
            <a:avLst/>
            <a:gdLst/>
            <a:ahLst/>
            <a:cxnLst/>
            <a:rect l="l" t="t" r="r" b="b"/>
            <a:pathLst>
              <a:path w="380710" h="380710">
                <a:moveTo>
                  <a:pt x="0" y="0"/>
                </a:moveTo>
                <a:lnTo>
                  <a:pt x="380710" y="0"/>
                </a:lnTo>
                <a:lnTo>
                  <a:pt x="380710" y="380710"/>
                </a:lnTo>
                <a:lnTo>
                  <a:pt x="0" y="3807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29" name="Group 29"/>
          <p:cNvGrpSpPr/>
          <p:nvPr/>
        </p:nvGrpSpPr>
        <p:grpSpPr>
          <a:xfrm>
            <a:off x="1694427" y="1353741"/>
            <a:ext cx="5755147" cy="544008"/>
            <a:chOff x="0" y="-47625"/>
            <a:chExt cx="15347058" cy="1450688"/>
          </a:xfrm>
        </p:grpSpPr>
        <p:sp>
          <p:nvSpPr>
            <p:cNvPr id="30" name="TextBox 30"/>
            <p:cNvSpPr txBox="1"/>
            <p:nvPr/>
          </p:nvSpPr>
          <p:spPr>
            <a:xfrm>
              <a:off x="0" y="-47625"/>
              <a:ext cx="15347058" cy="755762"/>
            </a:xfrm>
            <a:prstGeom prst="rect">
              <a:avLst/>
            </a:prstGeom>
          </p:spPr>
          <p:txBody>
            <a:bodyPr lIns="0" tIns="0" rIns="0" bIns="0" rtlCol="0" anchor="t">
              <a:spAutoFit/>
            </a:bodyPr>
            <a:lstStyle/>
            <a:p>
              <a:pPr algn="ctr">
                <a:lnSpc>
                  <a:spcPts val="2358"/>
                </a:lnSpc>
                <a:spcBef>
                  <a:spcPct val="0"/>
                </a:spcBef>
              </a:pPr>
              <a:r>
                <a:rPr lang="en-US" spc="54">
                  <a:solidFill>
                    <a:srgbClr val="191919"/>
                  </a:solidFill>
                  <a:latin typeface="Aileron Ultra-Bold"/>
                </a:rPr>
                <a:t>PROJECT PROGRESS</a:t>
              </a:r>
            </a:p>
          </p:txBody>
        </p:sp>
        <p:sp>
          <p:nvSpPr>
            <p:cNvPr id="31" name="TextBox 31"/>
            <p:cNvSpPr txBox="1"/>
            <p:nvPr/>
          </p:nvSpPr>
          <p:spPr>
            <a:xfrm>
              <a:off x="266944" y="840175"/>
              <a:ext cx="14813170" cy="562888"/>
            </a:xfrm>
            <a:prstGeom prst="rect">
              <a:avLst/>
            </a:prstGeom>
          </p:spPr>
          <p:txBody>
            <a:bodyPr lIns="0" tIns="0" rIns="0" bIns="0" rtlCol="0" anchor="t">
              <a:spAutoFit/>
            </a:bodyPr>
            <a:lstStyle/>
            <a:p>
              <a:pPr algn="ctr">
                <a:lnSpc>
                  <a:spcPts val="1820"/>
                </a:lnSpc>
              </a:pPr>
              <a:r>
                <a:rPr lang="en-US" sz="1300" spc="65">
                  <a:solidFill>
                    <a:srgbClr val="191919"/>
                  </a:solidFill>
                  <a:latin typeface="Aileron"/>
                </a:rPr>
                <a:t>Sensory friendly enviroment</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25270" y="2104867"/>
            <a:ext cx="815999" cy="564016"/>
            <a:chOff x="0" y="0"/>
            <a:chExt cx="4770434" cy="3230880"/>
          </a:xfrm>
        </p:grpSpPr>
        <p:sp>
          <p:nvSpPr>
            <p:cNvPr id="3" name="Freeform 3"/>
            <p:cNvSpPr/>
            <p:nvPr/>
          </p:nvSpPr>
          <p:spPr>
            <a:xfrm>
              <a:off x="5080" y="12700"/>
              <a:ext cx="4755194" cy="3205480"/>
            </a:xfrm>
            <a:custGeom>
              <a:avLst/>
              <a:gdLst/>
              <a:ahLst/>
              <a:cxnLst/>
              <a:rect l="l" t="t" r="r" b="b"/>
              <a:pathLst>
                <a:path w="4755194" h="3205480">
                  <a:moveTo>
                    <a:pt x="3965254" y="3205480"/>
                  </a:moveTo>
                  <a:lnTo>
                    <a:pt x="0" y="3205480"/>
                  </a:lnTo>
                  <a:lnTo>
                    <a:pt x="791210" y="1602740"/>
                  </a:lnTo>
                  <a:lnTo>
                    <a:pt x="0" y="0"/>
                  </a:lnTo>
                  <a:lnTo>
                    <a:pt x="3965254" y="0"/>
                  </a:lnTo>
                  <a:lnTo>
                    <a:pt x="4755194" y="1602740"/>
                  </a:lnTo>
                  <a:lnTo>
                    <a:pt x="3965254" y="3205480"/>
                  </a:lnTo>
                  <a:close/>
                </a:path>
              </a:pathLst>
            </a:custGeom>
            <a:solidFill>
              <a:srgbClr val="86EAE9"/>
            </a:solidFill>
          </p:spPr>
        </p:sp>
      </p:grpSp>
      <p:sp>
        <p:nvSpPr>
          <p:cNvPr id="4" name="TextBox 4"/>
          <p:cNvSpPr txBox="1"/>
          <p:nvPr/>
        </p:nvSpPr>
        <p:spPr>
          <a:xfrm>
            <a:off x="3770967" y="2259323"/>
            <a:ext cx="1877724" cy="196913"/>
          </a:xfrm>
          <a:prstGeom prst="rect">
            <a:avLst/>
          </a:prstGeom>
        </p:spPr>
        <p:txBody>
          <a:bodyPr lIns="0" tIns="0" rIns="0" bIns="0" rtlCol="0" anchor="t">
            <a:spAutoFit/>
          </a:bodyPr>
          <a:lstStyle/>
          <a:p>
            <a:pPr>
              <a:lnSpc>
                <a:spcPts val="1715"/>
              </a:lnSpc>
            </a:pPr>
            <a:r>
              <a:rPr lang="en-US" sz="1144" spc="23">
                <a:solidFill>
                  <a:srgbClr val="191919"/>
                </a:solidFill>
                <a:latin typeface="Aileron Bold"/>
              </a:rPr>
              <a:t>Need for Autism Training</a:t>
            </a:r>
          </a:p>
        </p:txBody>
      </p:sp>
      <p:sp>
        <p:nvSpPr>
          <p:cNvPr id="5" name="TextBox 5"/>
          <p:cNvSpPr txBox="1"/>
          <p:nvPr/>
        </p:nvSpPr>
        <p:spPr>
          <a:xfrm>
            <a:off x="3770967" y="2967094"/>
            <a:ext cx="2189400" cy="196913"/>
          </a:xfrm>
          <a:prstGeom prst="rect">
            <a:avLst/>
          </a:prstGeom>
        </p:spPr>
        <p:txBody>
          <a:bodyPr lIns="0" tIns="0" rIns="0" bIns="0" rtlCol="0" anchor="t">
            <a:spAutoFit/>
          </a:bodyPr>
          <a:lstStyle/>
          <a:p>
            <a:pPr>
              <a:lnSpc>
                <a:spcPts val="1715"/>
              </a:lnSpc>
            </a:pPr>
            <a:r>
              <a:rPr lang="en-US" sz="1144" spc="23">
                <a:solidFill>
                  <a:srgbClr val="191919"/>
                </a:solidFill>
                <a:latin typeface="Aileron Bold"/>
              </a:rPr>
              <a:t>Barriers in Healthcare Access</a:t>
            </a:r>
          </a:p>
        </p:txBody>
      </p:sp>
      <p:sp>
        <p:nvSpPr>
          <p:cNvPr id="6" name="TextBox 6"/>
          <p:cNvSpPr txBox="1"/>
          <p:nvPr/>
        </p:nvSpPr>
        <p:spPr>
          <a:xfrm>
            <a:off x="3906511" y="3674874"/>
            <a:ext cx="2265050" cy="196913"/>
          </a:xfrm>
          <a:prstGeom prst="rect">
            <a:avLst/>
          </a:prstGeom>
        </p:spPr>
        <p:txBody>
          <a:bodyPr lIns="0" tIns="0" rIns="0" bIns="0" rtlCol="0" anchor="t">
            <a:spAutoFit/>
          </a:bodyPr>
          <a:lstStyle/>
          <a:p>
            <a:pPr>
              <a:lnSpc>
                <a:spcPts val="1715"/>
              </a:lnSpc>
            </a:pPr>
            <a:r>
              <a:rPr lang="en-US" sz="1144" spc="23">
                <a:solidFill>
                  <a:srgbClr val="191919"/>
                </a:solidFill>
                <a:latin typeface="Aileron Bold"/>
              </a:rPr>
              <a:t>Role of Accommodations</a:t>
            </a:r>
          </a:p>
        </p:txBody>
      </p:sp>
      <p:sp>
        <p:nvSpPr>
          <p:cNvPr id="7" name="TextBox 7"/>
          <p:cNvSpPr txBox="1"/>
          <p:nvPr/>
        </p:nvSpPr>
        <p:spPr>
          <a:xfrm>
            <a:off x="3906511" y="4379401"/>
            <a:ext cx="2265050" cy="196913"/>
          </a:xfrm>
          <a:prstGeom prst="rect">
            <a:avLst/>
          </a:prstGeom>
        </p:spPr>
        <p:txBody>
          <a:bodyPr lIns="0" tIns="0" rIns="0" bIns="0" rtlCol="0" anchor="t">
            <a:spAutoFit/>
          </a:bodyPr>
          <a:lstStyle/>
          <a:p>
            <a:pPr>
              <a:lnSpc>
                <a:spcPts val="1715"/>
              </a:lnSpc>
            </a:pPr>
            <a:r>
              <a:rPr lang="en-US" sz="1144" spc="23">
                <a:solidFill>
                  <a:srgbClr val="191919"/>
                </a:solidFill>
                <a:latin typeface="Aileron Bold"/>
              </a:rPr>
              <a:t>Human-Centred Approach</a:t>
            </a:r>
          </a:p>
        </p:txBody>
      </p:sp>
      <p:sp>
        <p:nvSpPr>
          <p:cNvPr id="8" name="TextBox 8"/>
          <p:cNvSpPr txBox="1"/>
          <p:nvPr/>
        </p:nvSpPr>
        <p:spPr>
          <a:xfrm>
            <a:off x="3906511" y="5083929"/>
            <a:ext cx="2709479" cy="196913"/>
          </a:xfrm>
          <a:prstGeom prst="rect">
            <a:avLst/>
          </a:prstGeom>
        </p:spPr>
        <p:txBody>
          <a:bodyPr lIns="0" tIns="0" rIns="0" bIns="0" rtlCol="0" anchor="t">
            <a:spAutoFit/>
          </a:bodyPr>
          <a:lstStyle/>
          <a:p>
            <a:pPr>
              <a:lnSpc>
                <a:spcPts val="1715"/>
              </a:lnSpc>
            </a:pPr>
            <a:r>
              <a:rPr lang="en-US" sz="1144" spc="23">
                <a:solidFill>
                  <a:srgbClr val="191919"/>
                </a:solidFill>
                <a:latin typeface="Aileron Bold"/>
              </a:rPr>
              <a:t>Importance of Supportive Facilitators</a:t>
            </a:r>
          </a:p>
        </p:txBody>
      </p:sp>
      <p:grpSp>
        <p:nvGrpSpPr>
          <p:cNvPr id="9" name="Group 9"/>
          <p:cNvGrpSpPr/>
          <p:nvPr/>
        </p:nvGrpSpPr>
        <p:grpSpPr>
          <a:xfrm>
            <a:off x="2725270" y="2808803"/>
            <a:ext cx="815999" cy="564016"/>
            <a:chOff x="0" y="0"/>
            <a:chExt cx="4770434" cy="3230880"/>
          </a:xfrm>
        </p:grpSpPr>
        <p:sp>
          <p:nvSpPr>
            <p:cNvPr id="10" name="Freeform 10"/>
            <p:cNvSpPr/>
            <p:nvPr/>
          </p:nvSpPr>
          <p:spPr>
            <a:xfrm>
              <a:off x="5080" y="12700"/>
              <a:ext cx="4755194" cy="3205480"/>
            </a:xfrm>
            <a:custGeom>
              <a:avLst/>
              <a:gdLst/>
              <a:ahLst/>
              <a:cxnLst/>
              <a:rect l="l" t="t" r="r" b="b"/>
              <a:pathLst>
                <a:path w="4755194" h="3205480">
                  <a:moveTo>
                    <a:pt x="3965254" y="3205480"/>
                  </a:moveTo>
                  <a:lnTo>
                    <a:pt x="0" y="3205480"/>
                  </a:lnTo>
                  <a:lnTo>
                    <a:pt x="791210" y="1602740"/>
                  </a:lnTo>
                  <a:lnTo>
                    <a:pt x="0" y="0"/>
                  </a:lnTo>
                  <a:lnTo>
                    <a:pt x="3965254" y="0"/>
                  </a:lnTo>
                  <a:lnTo>
                    <a:pt x="4755194" y="1602740"/>
                  </a:lnTo>
                  <a:lnTo>
                    <a:pt x="3965254" y="3205480"/>
                  </a:lnTo>
                  <a:close/>
                </a:path>
              </a:pathLst>
            </a:custGeom>
            <a:solidFill>
              <a:srgbClr val="3EDAD8"/>
            </a:solidFill>
          </p:spPr>
        </p:sp>
      </p:grpSp>
      <p:grpSp>
        <p:nvGrpSpPr>
          <p:cNvPr id="11" name="Group 11"/>
          <p:cNvGrpSpPr/>
          <p:nvPr/>
        </p:nvGrpSpPr>
        <p:grpSpPr>
          <a:xfrm>
            <a:off x="2725270" y="3513330"/>
            <a:ext cx="815999" cy="564016"/>
            <a:chOff x="0" y="0"/>
            <a:chExt cx="4770434" cy="3230880"/>
          </a:xfrm>
        </p:grpSpPr>
        <p:sp>
          <p:nvSpPr>
            <p:cNvPr id="12" name="Freeform 12"/>
            <p:cNvSpPr/>
            <p:nvPr/>
          </p:nvSpPr>
          <p:spPr>
            <a:xfrm>
              <a:off x="5080" y="12700"/>
              <a:ext cx="4755194" cy="3205480"/>
            </a:xfrm>
            <a:custGeom>
              <a:avLst/>
              <a:gdLst/>
              <a:ahLst/>
              <a:cxnLst/>
              <a:rect l="l" t="t" r="r" b="b"/>
              <a:pathLst>
                <a:path w="4755194" h="3205480">
                  <a:moveTo>
                    <a:pt x="3965254" y="3205480"/>
                  </a:moveTo>
                  <a:lnTo>
                    <a:pt x="0" y="3205480"/>
                  </a:lnTo>
                  <a:lnTo>
                    <a:pt x="791210" y="1602740"/>
                  </a:lnTo>
                  <a:lnTo>
                    <a:pt x="0" y="0"/>
                  </a:lnTo>
                  <a:lnTo>
                    <a:pt x="3965254" y="0"/>
                  </a:lnTo>
                  <a:lnTo>
                    <a:pt x="4755194" y="1602740"/>
                  </a:lnTo>
                  <a:lnTo>
                    <a:pt x="3965254" y="3205480"/>
                  </a:lnTo>
                  <a:close/>
                </a:path>
              </a:pathLst>
            </a:custGeom>
            <a:solidFill>
              <a:srgbClr val="37C9EF"/>
            </a:solidFill>
          </p:spPr>
        </p:sp>
      </p:grpSp>
      <p:grpSp>
        <p:nvGrpSpPr>
          <p:cNvPr id="13" name="Group 13"/>
          <p:cNvGrpSpPr/>
          <p:nvPr/>
        </p:nvGrpSpPr>
        <p:grpSpPr>
          <a:xfrm>
            <a:off x="2725270" y="4217858"/>
            <a:ext cx="815999" cy="564016"/>
            <a:chOff x="0" y="0"/>
            <a:chExt cx="4770434" cy="3230880"/>
          </a:xfrm>
        </p:grpSpPr>
        <p:sp>
          <p:nvSpPr>
            <p:cNvPr id="14" name="Freeform 14"/>
            <p:cNvSpPr/>
            <p:nvPr/>
          </p:nvSpPr>
          <p:spPr>
            <a:xfrm>
              <a:off x="5080" y="12700"/>
              <a:ext cx="4755194" cy="3205480"/>
            </a:xfrm>
            <a:custGeom>
              <a:avLst/>
              <a:gdLst/>
              <a:ahLst/>
              <a:cxnLst/>
              <a:rect l="l" t="t" r="r" b="b"/>
              <a:pathLst>
                <a:path w="4755194" h="3205480">
                  <a:moveTo>
                    <a:pt x="3965254" y="3205480"/>
                  </a:moveTo>
                  <a:lnTo>
                    <a:pt x="0" y="3205480"/>
                  </a:lnTo>
                  <a:lnTo>
                    <a:pt x="791210" y="1602740"/>
                  </a:lnTo>
                  <a:lnTo>
                    <a:pt x="0" y="0"/>
                  </a:lnTo>
                  <a:lnTo>
                    <a:pt x="3965254" y="0"/>
                  </a:lnTo>
                  <a:lnTo>
                    <a:pt x="4755194" y="1602740"/>
                  </a:lnTo>
                  <a:lnTo>
                    <a:pt x="3965254" y="3205480"/>
                  </a:lnTo>
                  <a:close/>
                </a:path>
              </a:pathLst>
            </a:custGeom>
            <a:solidFill>
              <a:srgbClr val="2C92D5"/>
            </a:solidFill>
          </p:spPr>
        </p:sp>
      </p:grpSp>
      <p:grpSp>
        <p:nvGrpSpPr>
          <p:cNvPr id="15" name="Group 15"/>
          <p:cNvGrpSpPr/>
          <p:nvPr/>
        </p:nvGrpSpPr>
        <p:grpSpPr>
          <a:xfrm>
            <a:off x="2725270" y="4922385"/>
            <a:ext cx="815999" cy="564016"/>
            <a:chOff x="0" y="0"/>
            <a:chExt cx="4770434" cy="3230880"/>
          </a:xfrm>
        </p:grpSpPr>
        <p:sp>
          <p:nvSpPr>
            <p:cNvPr id="16" name="Freeform 16"/>
            <p:cNvSpPr/>
            <p:nvPr/>
          </p:nvSpPr>
          <p:spPr>
            <a:xfrm>
              <a:off x="5080" y="12700"/>
              <a:ext cx="4755194" cy="3205480"/>
            </a:xfrm>
            <a:custGeom>
              <a:avLst/>
              <a:gdLst/>
              <a:ahLst/>
              <a:cxnLst/>
              <a:rect l="l" t="t" r="r" b="b"/>
              <a:pathLst>
                <a:path w="4755194" h="3205480">
                  <a:moveTo>
                    <a:pt x="3965254" y="3205480"/>
                  </a:moveTo>
                  <a:lnTo>
                    <a:pt x="0" y="3205480"/>
                  </a:lnTo>
                  <a:lnTo>
                    <a:pt x="791210" y="1602740"/>
                  </a:lnTo>
                  <a:lnTo>
                    <a:pt x="0" y="0"/>
                  </a:lnTo>
                  <a:lnTo>
                    <a:pt x="3965254" y="0"/>
                  </a:lnTo>
                  <a:lnTo>
                    <a:pt x="4755194" y="1602740"/>
                  </a:lnTo>
                  <a:lnTo>
                    <a:pt x="3965254" y="3205480"/>
                  </a:lnTo>
                  <a:close/>
                </a:path>
              </a:pathLst>
            </a:custGeom>
            <a:solidFill>
              <a:srgbClr val="13538A"/>
            </a:solidFill>
          </p:spPr>
        </p:sp>
      </p:grpSp>
      <p:sp>
        <p:nvSpPr>
          <p:cNvPr id="17" name="Freeform 17"/>
          <p:cNvSpPr/>
          <p:nvPr/>
        </p:nvSpPr>
        <p:spPr>
          <a:xfrm>
            <a:off x="2999085" y="2237245"/>
            <a:ext cx="313436" cy="313436"/>
          </a:xfrm>
          <a:custGeom>
            <a:avLst/>
            <a:gdLst/>
            <a:ahLst/>
            <a:cxnLst/>
            <a:rect l="l" t="t" r="r" b="b"/>
            <a:pathLst>
              <a:path w="626872" h="626872">
                <a:moveTo>
                  <a:pt x="0" y="0"/>
                </a:moveTo>
                <a:lnTo>
                  <a:pt x="626872" y="0"/>
                </a:lnTo>
                <a:lnTo>
                  <a:pt x="626872" y="626872"/>
                </a:lnTo>
                <a:lnTo>
                  <a:pt x="0" y="6268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8" name="Freeform 18"/>
          <p:cNvSpPr/>
          <p:nvPr/>
        </p:nvSpPr>
        <p:spPr>
          <a:xfrm>
            <a:off x="2984253" y="2919260"/>
            <a:ext cx="343101" cy="343101"/>
          </a:xfrm>
          <a:custGeom>
            <a:avLst/>
            <a:gdLst/>
            <a:ahLst/>
            <a:cxnLst/>
            <a:rect l="l" t="t" r="r" b="b"/>
            <a:pathLst>
              <a:path w="686202" h="686202">
                <a:moveTo>
                  <a:pt x="0" y="0"/>
                </a:moveTo>
                <a:lnTo>
                  <a:pt x="686202" y="0"/>
                </a:lnTo>
                <a:lnTo>
                  <a:pt x="686202" y="686202"/>
                </a:lnTo>
                <a:lnTo>
                  <a:pt x="0" y="6862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9" name="Freeform 19"/>
          <p:cNvSpPr/>
          <p:nvPr/>
        </p:nvSpPr>
        <p:spPr>
          <a:xfrm>
            <a:off x="2999085" y="3638620"/>
            <a:ext cx="313436" cy="313436"/>
          </a:xfrm>
          <a:custGeom>
            <a:avLst/>
            <a:gdLst/>
            <a:ahLst/>
            <a:cxnLst/>
            <a:rect l="l" t="t" r="r" b="b"/>
            <a:pathLst>
              <a:path w="626872" h="626872">
                <a:moveTo>
                  <a:pt x="0" y="0"/>
                </a:moveTo>
                <a:lnTo>
                  <a:pt x="626872" y="0"/>
                </a:lnTo>
                <a:lnTo>
                  <a:pt x="626872" y="626872"/>
                </a:lnTo>
                <a:lnTo>
                  <a:pt x="0" y="6268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0" name="Freeform 20"/>
          <p:cNvSpPr/>
          <p:nvPr/>
        </p:nvSpPr>
        <p:spPr>
          <a:xfrm>
            <a:off x="3004287" y="4348349"/>
            <a:ext cx="303034" cy="303034"/>
          </a:xfrm>
          <a:custGeom>
            <a:avLst/>
            <a:gdLst/>
            <a:ahLst/>
            <a:cxnLst/>
            <a:rect l="l" t="t" r="r" b="b"/>
            <a:pathLst>
              <a:path w="606067" h="606067">
                <a:moveTo>
                  <a:pt x="0" y="0"/>
                </a:moveTo>
                <a:lnTo>
                  <a:pt x="606067" y="0"/>
                </a:lnTo>
                <a:lnTo>
                  <a:pt x="606067" y="606066"/>
                </a:lnTo>
                <a:lnTo>
                  <a:pt x="0" y="60606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1" name="Freeform 21"/>
          <p:cNvSpPr/>
          <p:nvPr/>
        </p:nvSpPr>
        <p:spPr>
          <a:xfrm>
            <a:off x="2961213" y="5054966"/>
            <a:ext cx="298854" cy="298854"/>
          </a:xfrm>
          <a:custGeom>
            <a:avLst/>
            <a:gdLst/>
            <a:ahLst/>
            <a:cxnLst/>
            <a:rect l="l" t="t" r="r" b="b"/>
            <a:pathLst>
              <a:path w="597708" h="597708">
                <a:moveTo>
                  <a:pt x="0" y="0"/>
                </a:moveTo>
                <a:lnTo>
                  <a:pt x="597708" y="0"/>
                </a:lnTo>
                <a:lnTo>
                  <a:pt x="597708" y="597708"/>
                </a:lnTo>
                <a:lnTo>
                  <a:pt x="0" y="59770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2" name="TextBox 22"/>
          <p:cNvSpPr txBox="1"/>
          <p:nvPr/>
        </p:nvSpPr>
        <p:spPr>
          <a:xfrm>
            <a:off x="1694427" y="1347788"/>
            <a:ext cx="5755147" cy="283411"/>
          </a:xfrm>
          <a:prstGeom prst="rect">
            <a:avLst/>
          </a:prstGeom>
        </p:spPr>
        <p:txBody>
          <a:bodyPr lIns="0" tIns="0" rIns="0" bIns="0" rtlCol="0" anchor="t">
            <a:spAutoFit/>
          </a:bodyPr>
          <a:lstStyle/>
          <a:p>
            <a:pPr algn="ctr">
              <a:lnSpc>
                <a:spcPts val="2358"/>
              </a:lnSpc>
              <a:spcBef>
                <a:spcPct val="0"/>
              </a:spcBef>
            </a:pPr>
            <a:r>
              <a:rPr lang="en-US" spc="54">
                <a:solidFill>
                  <a:srgbClr val="191919"/>
                </a:solidFill>
                <a:latin typeface="Aileron Ultra-Bold"/>
              </a:rPr>
              <a:t>DATA INSIGHTS</a:t>
            </a:r>
          </a:p>
        </p:txBody>
      </p:sp>
      <p:sp>
        <p:nvSpPr>
          <p:cNvPr id="23" name="TextBox 23"/>
          <p:cNvSpPr txBox="1"/>
          <p:nvPr/>
        </p:nvSpPr>
        <p:spPr>
          <a:xfrm>
            <a:off x="1794531" y="1679524"/>
            <a:ext cx="5554939" cy="211083"/>
          </a:xfrm>
          <a:prstGeom prst="rect">
            <a:avLst/>
          </a:prstGeom>
        </p:spPr>
        <p:txBody>
          <a:bodyPr lIns="0" tIns="0" rIns="0" bIns="0" rtlCol="0" anchor="t">
            <a:spAutoFit/>
          </a:bodyPr>
          <a:lstStyle/>
          <a:p>
            <a:pPr algn="ctr">
              <a:lnSpc>
                <a:spcPts val="1820"/>
              </a:lnSpc>
            </a:pPr>
            <a:r>
              <a:rPr lang="en-US" sz="1300" spc="65">
                <a:solidFill>
                  <a:srgbClr val="191919"/>
                </a:solidFill>
                <a:latin typeface="Aileron"/>
              </a:rPr>
              <a:t>Autistic Peer Support Worker Project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3DA50-06AD-D591-2330-7A4A0B8208DC}"/>
              </a:ext>
            </a:extLst>
          </p:cNvPr>
          <p:cNvSpPr>
            <a:spLocks noGrp="1"/>
          </p:cNvSpPr>
          <p:nvPr>
            <p:ph type="title"/>
          </p:nvPr>
        </p:nvSpPr>
        <p:spPr>
          <a:xfrm>
            <a:off x="822960" y="273686"/>
            <a:ext cx="7692390" cy="3310762"/>
          </a:xfrm>
        </p:spPr>
        <p:txBody>
          <a:bodyPr>
            <a:normAutofit/>
          </a:bodyPr>
          <a:lstStyle/>
          <a:p>
            <a:pPr algn="ctr"/>
            <a:r>
              <a:rPr lang="en-GB" b="1" dirty="0">
                <a:solidFill>
                  <a:schemeClr val="accent1"/>
                </a:solidFill>
              </a:rPr>
              <a:t>AHPs Leadership &amp; co-working with the voluntary sector  to explore the development of autism-informed pathways</a:t>
            </a:r>
          </a:p>
        </p:txBody>
      </p:sp>
      <p:sp>
        <p:nvSpPr>
          <p:cNvPr id="3" name="Content Placeholder 2">
            <a:extLst>
              <a:ext uri="{FF2B5EF4-FFF2-40B4-BE49-F238E27FC236}">
                <a16:creationId xmlns:a16="http://schemas.microsoft.com/office/drawing/2014/main" id="{D9FB8D0C-416E-045F-E15B-E176D0AAD62D}"/>
              </a:ext>
            </a:extLst>
          </p:cNvPr>
          <p:cNvSpPr>
            <a:spLocks noGrp="1"/>
          </p:cNvSpPr>
          <p:nvPr>
            <p:ph idx="1"/>
          </p:nvPr>
        </p:nvSpPr>
        <p:spPr>
          <a:xfrm>
            <a:off x="628650" y="3858768"/>
            <a:ext cx="7509510" cy="2318194"/>
          </a:xfrm>
        </p:spPr>
        <p:txBody>
          <a:bodyPr/>
          <a:lstStyle/>
          <a:p>
            <a:pPr marL="0" indent="0">
              <a:buNone/>
            </a:pPr>
            <a:r>
              <a:rPr lang="en-GB" dirty="0"/>
              <a:t>Vicky Romilly – SLT, Trainee Consultant in Learning Disability and Autism </a:t>
            </a:r>
          </a:p>
          <a:p>
            <a:pPr marL="0" indent="0">
              <a:buNone/>
            </a:pPr>
            <a:r>
              <a:rPr lang="en-GB" dirty="0"/>
              <a:t>Kathy McKay, Autistic Nottingham</a:t>
            </a:r>
          </a:p>
          <a:p>
            <a:pPr marL="0" indent="0">
              <a:buNone/>
            </a:pPr>
            <a:r>
              <a:rPr lang="en-GB" dirty="0"/>
              <a:t>Working with colleagues from Autistic Nottingham and IMROC</a:t>
            </a:r>
          </a:p>
        </p:txBody>
      </p:sp>
    </p:spTree>
    <p:extLst>
      <p:ext uri="{BB962C8B-B14F-4D97-AF65-F5344CB8AC3E}">
        <p14:creationId xmlns:p14="http://schemas.microsoft.com/office/powerpoint/2010/main" val="1851812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D924E-A1F6-B444-3751-036672097358}"/>
              </a:ext>
            </a:extLst>
          </p:cNvPr>
          <p:cNvSpPr>
            <a:spLocks noGrp="1"/>
          </p:cNvSpPr>
          <p:nvPr>
            <p:ph type="title"/>
          </p:nvPr>
        </p:nvSpPr>
        <p:spPr/>
        <p:txBody>
          <a:bodyPr/>
          <a:lstStyle/>
          <a:p>
            <a:r>
              <a:rPr lang="en-GB" b="1" dirty="0">
                <a:solidFill>
                  <a:schemeClr val="accent1"/>
                </a:solidFill>
              </a:rPr>
              <a:t>Supporting a learning culture </a:t>
            </a:r>
          </a:p>
        </p:txBody>
      </p:sp>
      <p:sp>
        <p:nvSpPr>
          <p:cNvPr id="3" name="Content Placeholder 2">
            <a:extLst>
              <a:ext uri="{FF2B5EF4-FFF2-40B4-BE49-F238E27FC236}">
                <a16:creationId xmlns:a16="http://schemas.microsoft.com/office/drawing/2014/main" id="{01181790-05E0-A4B0-E617-86EBE97B26E8}"/>
              </a:ext>
            </a:extLst>
          </p:cNvPr>
          <p:cNvSpPr>
            <a:spLocks noGrp="1"/>
          </p:cNvSpPr>
          <p:nvPr>
            <p:ph idx="1"/>
          </p:nvPr>
        </p:nvSpPr>
        <p:spPr/>
        <p:txBody>
          <a:bodyPr/>
          <a:lstStyle/>
          <a:p>
            <a:r>
              <a:rPr lang="en-GB" dirty="0"/>
              <a:t>SPELL trainers within Nottinghamshire </a:t>
            </a:r>
          </a:p>
          <a:p>
            <a:r>
              <a:rPr lang="en-GB" dirty="0"/>
              <a:t>Ensuring training is co delivered with experts by experience</a:t>
            </a:r>
          </a:p>
          <a:p>
            <a:r>
              <a:rPr lang="en-GB" dirty="0"/>
              <a:t>Understanding our baseline of capabilities </a:t>
            </a:r>
          </a:p>
          <a:p>
            <a:r>
              <a:rPr lang="en-GB" dirty="0"/>
              <a:t>Building a collective of trainers through the NATP</a:t>
            </a:r>
          </a:p>
          <a:p>
            <a:r>
              <a:rPr lang="en-GB" dirty="0"/>
              <a:t>Developing skills as a Leadership coach </a:t>
            </a:r>
          </a:p>
        </p:txBody>
      </p:sp>
      <p:pic>
        <p:nvPicPr>
          <p:cNvPr id="4" name="Picture 3">
            <a:extLst>
              <a:ext uri="{FF2B5EF4-FFF2-40B4-BE49-F238E27FC236}">
                <a16:creationId xmlns:a16="http://schemas.microsoft.com/office/drawing/2014/main" id="{ED3FA07B-25DD-3B37-8484-F155E8B08276}"/>
              </a:ext>
            </a:extLst>
          </p:cNvPr>
          <p:cNvPicPr>
            <a:picLocks noChangeAspect="1"/>
          </p:cNvPicPr>
          <p:nvPr/>
        </p:nvPicPr>
        <p:blipFill>
          <a:blip r:embed="rId3"/>
          <a:stretch>
            <a:fillRect/>
          </a:stretch>
        </p:blipFill>
        <p:spPr>
          <a:xfrm>
            <a:off x="5669280" y="4411761"/>
            <a:ext cx="3194646" cy="1765202"/>
          </a:xfrm>
          <a:prstGeom prst="rect">
            <a:avLst/>
          </a:prstGeom>
        </p:spPr>
      </p:pic>
    </p:spTree>
    <p:extLst>
      <p:ext uri="{BB962C8B-B14F-4D97-AF65-F5344CB8AC3E}">
        <p14:creationId xmlns:p14="http://schemas.microsoft.com/office/powerpoint/2010/main" val="161975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DF8F6-2699-341C-862D-027253D0C807}"/>
              </a:ext>
            </a:extLst>
          </p:cNvPr>
          <p:cNvSpPr>
            <a:spLocks noGrp="1"/>
          </p:cNvSpPr>
          <p:nvPr>
            <p:ph type="title"/>
          </p:nvPr>
        </p:nvSpPr>
        <p:spPr/>
        <p:txBody>
          <a:bodyPr/>
          <a:lstStyle/>
          <a:p>
            <a:r>
              <a:rPr lang="en-GB" b="1" dirty="0">
                <a:solidFill>
                  <a:schemeClr val="accent1"/>
                </a:solidFill>
              </a:rPr>
              <a:t>Future ambitions – pathways based on population health </a:t>
            </a:r>
          </a:p>
        </p:txBody>
      </p:sp>
      <p:sp>
        <p:nvSpPr>
          <p:cNvPr id="3" name="Content Placeholder 2">
            <a:extLst>
              <a:ext uri="{FF2B5EF4-FFF2-40B4-BE49-F238E27FC236}">
                <a16:creationId xmlns:a16="http://schemas.microsoft.com/office/drawing/2014/main" id="{4C906200-55E4-CF94-1C77-181EBE444233}"/>
              </a:ext>
            </a:extLst>
          </p:cNvPr>
          <p:cNvSpPr>
            <a:spLocks noGrp="1"/>
          </p:cNvSpPr>
          <p:nvPr>
            <p:ph idx="1"/>
          </p:nvPr>
        </p:nvSpPr>
        <p:spPr/>
        <p:txBody>
          <a:bodyPr/>
          <a:lstStyle/>
          <a:p>
            <a:r>
              <a:rPr lang="en-GB" dirty="0"/>
              <a:t>How do we demonstrate the value of social based thinking approaches at an earlier stage? </a:t>
            </a:r>
          </a:p>
          <a:p>
            <a:pPr marL="0" indent="0">
              <a:buNone/>
            </a:pPr>
            <a:r>
              <a:rPr lang="en-GB" dirty="0" err="1">
                <a:hlinkClick r:id="rId3"/>
              </a:rPr>
              <a:t>Socialthinking</a:t>
            </a:r>
            <a:r>
              <a:rPr lang="en-GB" dirty="0">
                <a:hlinkClick r:id="rId3"/>
              </a:rPr>
              <a:t> - Social Thinking</a:t>
            </a:r>
            <a:endParaRPr lang="en-GB" dirty="0"/>
          </a:p>
        </p:txBody>
      </p:sp>
      <p:pic>
        <p:nvPicPr>
          <p:cNvPr id="5" name="Picture 4">
            <a:extLst>
              <a:ext uri="{FF2B5EF4-FFF2-40B4-BE49-F238E27FC236}">
                <a16:creationId xmlns:a16="http://schemas.microsoft.com/office/drawing/2014/main" id="{9B9927DC-582D-2191-20EE-716E5D42C2F1}"/>
              </a:ext>
            </a:extLst>
          </p:cNvPr>
          <p:cNvPicPr>
            <a:picLocks noChangeAspect="1"/>
          </p:cNvPicPr>
          <p:nvPr/>
        </p:nvPicPr>
        <p:blipFill>
          <a:blip r:embed="rId4"/>
          <a:stretch>
            <a:fillRect/>
          </a:stretch>
        </p:blipFill>
        <p:spPr>
          <a:xfrm>
            <a:off x="5559552" y="3096195"/>
            <a:ext cx="3438144" cy="1955230"/>
          </a:xfrm>
          <a:prstGeom prst="rect">
            <a:avLst/>
          </a:prstGeom>
        </p:spPr>
      </p:pic>
      <p:sp>
        <p:nvSpPr>
          <p:cNvPr id="7" name="TextBox 6">
            <a:extLst>
              <a:ext uri="{FF2B5EF4-FFF2-40B4-BE49-F238E27FC236}">
                <a16:creationId xmlns:a16="http://schemas.microsoft.com/office/drawing/2014/main" id="{88763005-273B-A3BF-725B-652BCAE4BCFA}"/>
              </a:ext>
            </a:extLst>
          </p:cNvPr>
          <p:cNvSpPr txBox="1"/>
          <p:nvPr/>
        </p:nvSpPr>
        <p:spPr>
          <a:xfrm>
            <a:off x="475488" y="3966718"/>
            <a:ext cx="5084064" cy="2031325"/>
          </a:xfrm>
          <a:prstGeom prst="rect">
            <a:avLst/>
          </a:prstGeom>
          <a:noFill/>
        </p:spPr>
        <p:txBody>
          <a:bodyPr wrap="square">
            <a:spAutoFit/>
          </a:bodyPr>
          <a:lstStyle/>
          <a:p>
            <a:pPr algn="l" fontAlgn="base"/>
            <a:r>
              <a:rPr lang="en-GB" b="1" i="0" dirty="0">
                <a:solidFill>
                  <a:srgbClr val="202A30"/>
                </a:solidFill>
                <a:effectLst/>
                <a:latin typeface="-apple-system"/>
              </a:rPr>
              <a:t>NHSE Meeting the Needs of Autistic Adults in Mental Health Services </a:t>
            </a:r>
          </a:p>
          <a:p>
            <a:pPr algn="l" fontAlgn="base"/>
            <a:r>
              <a:rPr lang="en-GB" b="0" i="0" dirty="0">
                <a:solidFill>
                  <a:srgbClr val="202A30"/>
                </a:solidFill>
                <a:effectLst/>
                <a:latin typeface="-apple-system"/>
              </a:rPr>
              <a:t>The four levels are:</a:t>
            </a:r>
          </a:p>
          <a:p>
            <a:pPr algn="l" fontAlgn="base">
              <a:buFont typeface="Arial" panose="020B0604020202020204" pitchFamily="34" charset="0"/>
              <a:buChar char="•"/>
            </a:pPr>
            <a:r>
              <a:rPr lang="en-GB" b="0" i="0" dirty="0">
                <a:solidFill>
                  <a:srgbClr val="202A30"/>
                </a:solidFill>
                <a:effectLst/>
                <a:latin typeface="-apple-system"/>
              </a:rPr>
              <a:t>Level 1: Staying well in the community</a:t>
            </a:r>
          </a:p>
          <a:p>
            <a:pPr algn="l" fontAlgn="base">
              <a:buFont typeface="Arial" panose="020B0604020202020204" pitchFamily="34" charset="0"/>
              <a:buChar char="•"/>
            </a:pPr>
            <a:r>
              <a:rPr lang="en-GB" b="0" i="0" dirty="0">
                <a:solidFill>
                  <a:srgbClr val="202A30"/>
                </a:solidFill>
                <a:effectLst/>
                <a:latin typeface="-apple-system"/>
              </a:rPr>
              <a:t>Level 2: Planned mental health care</a:t>
            </a:r>
          </a:p>
          <a:p>
            <a:pPr algn="l" fontAlgn="base">
              <a:buFont typeface="Arial" panose="020B0604020202020204" pitchFamily="34" charset="0"/>
              <a:buChar char="•"/>
            </a:pPr>
            <a:r>
              <a:rPr lang="en-GB" b="0" i="0" dirty="0">
                <a:solidFill>
                  <a:srgbClr val="202A30"/>
                </a:solidFill>
                <a:effectLst/>
                <a:latin typeface="-apple-system"/>
              </a:rPr>
              <a:t>Level 3: Crisis care</a:t>
            </a:r>
          </a:p>
          <a:p>
            <a:pPr algn="l" fontAlgn="base">
              <a:buFont typeface="Arial" panose="020B0604020202020204" pitchFamily="34" charset="0"/>
              <a:buChar char="•"/>
            </a:pPr>
            <a:r>
              <a:rPr lang="en-GB" b="0" i="0" dirty="0">
                <a:solidFill>
                  <a:srgbClr val="202A30"/>
                </a:solidFill>
                <a:effectLst/>
                <a:latin typeface="-apple-system"/>
              </a:rPr>
              <a:t>Level 4: Inpatient care</a:t>
            </a:r>
          </a:p>
        </p:txBody>
      </p:sp>
    </p:spTree>
    <p:extLst>
      <p:ext uri="{BB962C8B-B14F-4D97-AF65-F5344CB8AC3E}">
        <p14:creationId xmlns:p14="http://schemas.microsoft.com/office/powerpoint/2010/main" val="1609791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EB246-74D1-1A55-6975-3EC573EBACB9}"/>
              </a:ext>
            </a:extLst>
          </p:cNvPr>
          <p:cNvSpPr>
            <a:spLocks noGrp="1"/>
          </p:cNvSpPr>
          <p:nvPr>
            <p:ph type="title"/>
          </p:nvPr>
        </p:nvSpPr>
        <p:spPr/>
        <p:txBody>
          <a:bodyPr>
            <a:normAutofit fontScale="90000"/>
          </a:bodyPr>
          <a:lstStyle/>
          <a:p>
            <a:r>
              <a:rPr lang="en-GB" b="1" dirty="0">
                <a:solidFill>
                  <a:schemeClr val="accent1"/>
                </a:solidFill>
              </a:rPr>
              <a:t>Future ambitions – Planning for Wellbeing influencing Mental Health Investment </a:t>
            </a:r>
          </a:p>
        </p:txBody>
      </p:sp>
      <p:pic>
        <p:nvPicPr>
          <p:cNvPr id="4" name="Content Placeholder 3">
            <a:extLst>
              <a:ext uri="{FF2B5EF4-FFF2-40B4-BE49-F238E27FC236}">
                <a16:creationId xmlns:a16="http://schemas.microsoft.com/office/drawing/2014/main" id="{21B15139-75DF-5C58-BAE4-F46AE36A9617}"/>
              </a:ext>
            </a:extLst>
          </p:cNvPr>
          <p:cNvPicPr>
            <a:picLocks noGrp="1" noChangeAspect="1"/>
          </p:cNvPicPr>
          <p:nvPr>
            <p:ph idx="1"/>
          </p:nvPr>
        </p:nvPicPr>
        <p:blipFill>
          <a:blip r:embed="rId3"/>
          <a:stretch>
            <a:fillRect/>
          </a:stretch>
        </p:blipFill>
        <p:spPr>
          <a:xfrm>
            <a:off x="628650" y="1718108"/>
            <a:ext cx="7886700" cy="4298644"/>
          </a:xfrm>
          <a:prstGeom prst="rect">
            <a:avLst/>
          </a:prstGeom>
        </p:spPr>
      </p:pic>
      <p:pic>
        <p:nvPicPr>
          <p:cNvPr id="7" name="Picture 6">
            <a:extLst>
              <a:ext uri="{FF2B5EF4-FFF2-40B4-BE49-F238E27FC236}">
                <a16:creationId xmlns:a16="http://schemas.microsoft.com/office/drawing/2014/main" id="{B3F6B8F7-90FA-287F-427E-3542FBEF677E}"/>
              </a:ext>
            </a:extLst>
          </p:cNvPr>
          <p:cNvPicPr>
            <a:picLocks noChangeAspect="1"/>
          </p:cNvPicPr>
          <p:nvPr/>
        </p:nvPicPr>
        <p:blipFill>
          <a:blip r:embed="rId4"/>
          <a:stretch>
            <a:fillRect/>
          </a:stretch>
        </p:blipFill>
        <p:spPr>
          <a:xfrm>
            <a:off x="1377697" y="4332214"/>
            <a:ext cx="3194303" cy="2395728"/>
          </a:xfrm>
          <a:prstGeom prst="rect">
            <a:avLst/>
          </a:prstGeom>
        </p:spPr>
      </p:pic>
    </p:spTree>
    <p:extLst>
      <p:ext uri="{BB962C8B-B14F-4D97-AF65-F5344CB8AC3E}">
        <p14:creationId xmlns:p14="http://schemas.microsoft.com/office/powerpoint/2010/main" val="1113900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12223-AEF6-761C-C972-2DBB8E666484}"/>
              </a:ext>
            </a:extLst>
          </p:cNvPr>
          <p:cNvSpPr>
            <a:spLocks noGrp="1"/>
          </p:cNvSpPr>
          <p:nvPr>
            <p:ph type="title"/>
          </p:nvPr>
        </p:nvSpPr>
        <p:spPr/>
        <p:txBody>
          <a:bodyPr/>
          <a:lstStyle/>
          <a:p>
            <a:r>
              <a:rPr lang="en-GB" b="1" dirty="0">
                <a:solidFill>
                  <a:schemeClr val="accent1"/>
                </a:solidFill>
              </a:rPr>
              <a:t>Future ambitions – engaging </a:t>
            </a:r>
            <a:br>
              <a:rPr lang="en-GB" b="1" dirty="0">
                <a:solidFill>
                  <a:schemeClr val="accent1"/>
                </a:solidFill>
              </a:rPr>
            </a:br>
            <a:r>
              <a:rPr lang="en-GB" b="1" dirty="0">
                <a:solidFill>
                  <a:schemeClr val="accent1"/>
                </a:solidFill>
              </a:rPr>
              <a:t>in Realist Evaluation </a:t>
            </a:r>
          </a:p>
        </p:txBody>
      </p:sp>
      <p:pic>
        <p:nvPicPr>
          <p:cNvPr id="5" name="Content Placeholder 4">
            <a:extLst>
              <a:ext uri="{FF2B5EF4-FFF2-40B4-BE49-F238E27FC236}">
                <a16:creationId xmlns:a16="http://schemas.microsoft.com/office/drawing/2014/main" id="{34D7750E-1119-F482-2287-95C02B13A3CA}"/>
              </a:ext>
            </a:extLst>
          </p:cNvPr>
          <p:cNvPicPr>
            <a:picLocks noGrp="1" noChangeAspect="1"/>
          </p:cNvPicPr>
          <p:nvPr>
            <p:ph idx="1"/>
          </p:nvPr>
        </p:nvPicPr>
        <p:blipFill>
          <a:blip r:embed="rId3"/>
          <a:stretch>
            <a:fillRect/>
          </a:stretch>
        </p:blipFill>
        <p:spPr>
          <a:xfrm>
            <a:off x="1502606" y="1718121"/>
            <a:ext cx="6503917" cy="4841939"/>
          </a:xfrm>
        </p:spPr>
      </p:pic>
    </p:spTree>
    <p:extLst>
      <p:ext uri="{BB962C8B-B14F-4D97-AF65-F5344CB8AC3E}">
        <p14:creationId xmlns:p14="http://schemas.microsoft.com/office/powerpoint/2010/main" val="1076605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48196-6971-45A3-350C-5BEE4D4EE24F}"/>
              </a:ext>
            </a:extLst>
          </p:cNvPr>
          <p:cNvSpPr>
            <a:spLocks noGrp="1"/>
          </p:cNvSpPr>
          <p:nvPr>
            <p:ph type="title"/>
          </p:nvPr>
        </p:nvSpPr>
        <p:spPr/>
        <p:txBody>
          <a:bodyPr/>
          <a:lstStyle/>
          <a:p>
            <a:r>
              <a:rPr lang="en-GB" b="1" dirty="0">
                <a:solidFill>
                  <a:schemeClr val="accent1"/>
                </a:solidFill>
              </a:rPr>
              <a:t>Future ambitions – understanding the potential  of Delphi </a:t>
            </a:r>
          </a:p>
        </p:txBody>
      </p:sp>
      <p:pic>
        <p:nvPicPr>
          <p:cNvPr id="9" name="Content Placeholder 8">
            <a:extLst>
              <a:ext uri="{FF2B5EF4-FFF2-40B4-BE49-F238E27FC236}">
                <a16:creationId xmlns:a16="http://schemas.microsoft.com/office/drawing/2014/main" id="{12CD19D0-C34A-09FF-0E92-83F4080B4C1C}"/>
              </a:ext>
            </a:extLst>
          </p:cNvPr>
          <p:cNvPicPr>
            <a:picLocks noGrp="1" noChangeAspect="1"/>
          </p:cNvPicPr>
          <p:nvPr>
            <p:ph idx="1"/>
          </p:nvPr>
        </p:nvPicPr>
        <p:blipFill>
          <a:blip r:embed="rId3"/>
          <a:stretch>
            <a:fillRect/>
          </a:stretch>
        </p:blipFill>
        <p:spPr>
          <a:xfrm>
            <a:off x="3367087" y="3539331"/>
            <a:ext cx="2409825" cy="923925"/>
          </a:xfrm>
        </p:spPr>
      </p:pic>
      <p:pic>
        <p:nvPicPr>
          <p:cNvPr id="5" name="Picture 4">
            <a:extLst>
              <a:ext uri="{FF2B5EF4-FFF2-40B4-BE49-F238E27FC236}">
                <a16:creationId xmlns:a16="http://schemas.microsoft.com/office/drawing/2014/main" id="{2F80440E-CB3E-30C9-FBCE-D05EBA8BEA3B}"/>
              </a:ext>
            </a:extLst>
          </p:cNvPr>
          <p:cNvPicPr>
            <a:picLocks noChangeAspect="1"/>
          </p:cNvPicPr>
          <p:nvPr/>
        </p:nvPicPr>
        <p:blipFill>
          <a:blip r:embed="rId4"/>
          <a:stretch>
            <a:fillRect/>
          </a:stretch>
        </p:blipFill>
        <p:spPr>
          <a:xfrm>
            <a:off x="1133856" y="3059266"/>
            <a:ext cx="6583680" cy="2697676"/>
          </a:xfrm>
          <a:prstGeom prst="rect">
            <a:avLst/>
          </a:prstGeom>
        </p:spPr>
      </p:pic>
      <p:pic>
        <p:nvPicPr>
          <p:cNvPr id="11" name="Picture 10">
            <a:extLst>
              <a:ext uri="{FF2B5EF4-FFF2-40B4-BE49-F238E27FC236}">
                <a16:creationId xmlns:a16="http://schemas.microsoft.com/office/drawing/2014/main" id="{0FF68EFA-9CA5-94A3-B931-677801E94EA3}"/>
              </a:ext>
            </a:extLst>
          </p:cNvPr>
          <p:cNvPicPr>
            <a:picLocks noChangeAspect="1"/>
          </p:cNvPicPr>
          <p:nvPr/>
        </p:nvPicPr>
        <p:blipFill>
          <a:blip r:embed="rId3"/>
          <a:stretch>
            <a:fillRect/>
          </a:stretch>
        </p:blipFill>
        <p:spPr>
          <a:xfrm>
            <a:off x="5141023" y="1765580"/>
            <a:ext cx="2409825" cy="923925"/>
          </a:xfrm>
          <a:prstGeom prst="rect">
            <a:avLst/>
          </a:prstGeom>
        </p:spPr>
      </p:pic>
    </p:spTree>
    <p:extLst>
      <p:ext uri="{BB962C8B-B14F-4D97-AF65-F5344CB8AC3E}">
        <p14:creationId xmlns:p14="http://schemas.microsoft.com/office/powerpoint/2010/main" val="47703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58298-14BA-FC34-061C-F3BAAF6B5406}"/>
              </a:ext>
            </a:extLst>
          </p:cNvPr>
          <p:cNvSpPr>
            <a:spLocks noGrp="1"/>
          </p:cNvSpPr>
          <p:nvPr>
            <p:ph type="title"/>
          </p:nvPr>
        </p:nvSpPr>
        <p:spPr/>
        <p:txBody>
          <a:bodyPr/>
          <a:lstStyle/>
          <a:p>
            <a:r>
              <a:rPr lang="en-GB" b="1" dirty="0">
                <a:solidFill>
                  <a:schemeClr val="accent1"/>
                </a:solidFill>
              </a:rPr>
              <a:t>Future Ambitions – how might the observatory engage with BRACE? </a:t>
            </a:r>
          </a:p>
        </p:txBody>
      </p:sp>
      <p:sp>
        <p:nvSpPr>
          <p:cNvPr id="3" name="Content Placeholder 2">
            <a:extLst>
              <a:ext uri="{FF2B5EF4-FFF2-40B4-BE49-F238E27FC236}">
                <a16:creationId xmlns:a16="http://schemas.microsoft.com/office/drawing/2014/main" id="{A65CBD9B-FC08-EE9F-18D7-DA7FE7CE9C7A}"/>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17F27607-54C6-F9BC-2993-AD79093ABE23}"/>
              </a:ext>
            </a:extLst>
          </p:cNvPr>
          <p:cNvPicPr>
            <a:picLocks noChangeAspect="1"/>
          </p:cNvPicPr>
          <p:nvPr/>
        </p:nvPicPr>
        <p:blipFill>
          <a:blip r:embed="rId3"/>
          <a:stretch>
            <a:fillRect/>
          </a:stretch>
        </p:blipFill>
        <p:spPr>
          <a:xfrm>
            <a:off x="978408" y="1825625"/>
            <a:ext cx="6172200" cy="4426191"/>
          </a:xfrm>
          <a:prstGeom prst="rect">
            <a:avLst/>
          </a:prstGeom>
        </p:spPr>
      </p:pic>
    </p:spTree>
    <p:extLst>
      <p:ext uri="{BB962C8B-B14F-4D97-AF65-F5344CB8AC3E}">
        <p14:creationId xmlns:p14="http://schemas.microsoft.com/office/powerpoint/2010/main" val="3462377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7128C-3465-D35C-4AD5-082A5A3031CC}"/>
              </a:ext>
            </a:extLst>
          </p:cNvPr>
          <p:cNvSpPr>
            <a:spLocks noGrp="1"/>
          </p:cNvSpPr>
          <p:nvPr>
            <p:ph type="title"/>
          </p:nvPr>
        </p:nvSpPr>
        <p:spPr>
          <a:xfrm>
            <a:off x="628650" y="365126"/>
            <a:ext cx="7886700" cy="2597530"/>
          </a:xfrm>
        </p:spPr>
        <p:txBody>
          <a:bodyPr/>
          <a:lstStyle/>
          <a:p>
            <a:r>
              <a:rPr lang="en-GB" dirty="0"/>
              <a:t>Thank you for listening – happy to discuss ! </a:t>
            </a:r>
          </a:p>
        </p:txBody>
      </p:sp>
      <p:sp>
        <p:nvSpPr>
          <p:cNvPr id="3" name="Content Placeholder 2">
            <a:extLst>
              <a:ext uri="{FF2B5EF4-FFF2-40B4-BE49-F238E27FC236}">
                <a16:creationId xmlns:a16="http://schemas.microsoft.com/office/drawing/2014/main" id="{369F7F7E-BA4D-04A9-87F7-AD56EB15FA18}"/>
              </a:ext>
            </a:extLst>
          </p:cNvPr>
          <p:cNvSpPr>
            <a:spLocks noGrp="1"/>
          </p:cNvSpPr>
          <p:nvPr>
            <p:ph idx="1"/>
          </p:nvPr>
        </p:nvSpPr>
        <p:spPr/>
        <p:txBody>
          <a:bodyPr/>
          <a:lstStyle/>
          <a:p>
            <a:endParaRPr lang="en-GB" dirty="0"/>
          </a:p>
          <a:p>
            <a:endParaRPr lang="en-GB" dirty="0"/>
          </a:p>
        </p:txBody>
      </p:sp>
    </p:spTree>
    <p:extLst>
      <p:ext uri="{BB962C8B-B14F-4D97-AF65-F5344CB8AC3E}">
        <p14:creationId xmlns:p14="http://schemas.microsoft.com/office/powerpoint/2010/main" val="1045917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9978C-8517-13D0-B2DF-7F540C3715FD}"/>
              </a:ext>
            </a:extLst>
          </p:cNvPr>
          <p:cNvSpPr>
            <a:spLocks noGrp="1"/>
          </p:cNvSpPr>
          <p:nvPr>
            <p:ph type="title"/>
          </p:nvPr>
        </p:nvSpPr>
        <p:spPr>
          <a:xfrm>
            <a:off x="628650" y="365126"/>
            <a:ext cx="7886700" cy="1460499"/>
          </a:xfrm>
        </p:spPr>
        <p:txBody>
          <a:bodyPr>
            <a:normAutofit fontScale="90000"/>
          </a:bodyPr>
          <a:lstStyle/>
          <a:p>
            <a:br>
              <a:rPr lang="en-GB" dirty="0"/>
            </a:br>
            <a:r>
              <a:rPr lang="en-GB" b="1" dirty="0">
                <a:solidFill>
                  <a:schemeClr val="accent1"/>
                </a:solidFill>
              </a:rPr>
              <a:t>Introductions – career &amp; learning roadmap </a:t>
            </a:r>
            <a:br>
              <a:rPr lang="en-GB" dirty="0"/>
            </a:br>
            <a:endParaRPr lang="en-GB" dirty="0"/>
          </a:p>
        </p:txBody>
      </p:sp>
      <p:sp>
        <p:nvSpPr>
          <p:cNvPr id="3" name="Content Placeholder 2">
            <a:extLst>
              <a:ext uri="{FF2B5EF4-FFF2-40B4-BE49-F238E27FC236}">
                <a16:creationId xmlns:a16="http://schemas.microsoft.com/office/drawing/2014/main" id="{EC2713FC-EF6E-7C58-0703-9E237DC784C0}"/>
              </a:ext>
            </a:extLst>
          </p:cNvPr>
          <p:cNvSpPr>
            <a:spLocks noGrp="1"/>
          </p:cNvSpPr>
          <p:nvPr>
            <p:ph idx="1"/>
          </p:nvPr>
        </p:nvSpPr>
        <p:spPr/>
        <p:txBody>
          <a:bodyPr>
            <a:normAutofit/>
          </a:bodyPr>
          <a:lstStyle/>
          <a:p>
            <a:pPr algn="ctr"/>
            <a:r>
              <a:rPr lang="en-GB" dirty="0"/>
              <a:t>Sharing to learn </a:t>
            </a:r>
          </a:p>
          <a:p>
            <a:pPr algn="ctr"/>
            <a:r>
              <a:rPr lang="en-GB" dirty="0"/>
              <a:t>Timeline of career development </a:t>
            </a:r>
          </a:p>
          <a:p>
            <a:pPr marL="0" indent="0" algn="ctr">
              <a:buNone/>
            </a:pPr>
            <a:r>
              <a:rPr lang="en-GB" dirty="0"/>
              <a:t>– understanding perspective</a:t>
            </a:r>
          </a:p>
          <a:p>
            <a:pPr marL="0" indent="0" algn="ctr">
              <a:buNone/>
            </a:pPr>
            <a:r>
              <a:rPr lang="en-GB" dirty="0"/>
              <a:t>Sharing co – working experience </a:t>
            </a:r>
          </a:p>
          <a:p>
            <a:pPr algn="ctr"/>
            <a:r>
              <a:rPr lang="en-GB" dirty="0"/>
              <a:t>Population Health and AHP Leadership  </a:t>
            </a:r>
          </a:p>
          <a:p>
            <a:pPr algn="ctr"/>
            <a:endParaRPr lang="en-GB" dirty="0"/>
          </a:p>
          <a:p>
            <a:pPr algn="ctr"/>
            <a:endParaRPr lang="en-GB" dirty="0"/>
          </a:p>
          <a:p>
            <a:pPr algn="ctr"/>
            <a:endParaRPr lang="en-GB" dirty="0"/>
          </a:p>
          <a:p>
            <a:pPr marL="0" indent="0">
              <a:buNone/>
            </a:pPr>
            <a:endParaRPr lang="en-GB" dirty="0"/>
          </a:p>
        </p:txBody>
      </p:sp>
    </p:spTree>
    <p:extLst>
      <p:ext uri="{BB962C8B-B14F-4D97-AF65-F5344CB8AC3E}">
        <p14:creationId xmlns:p14="http://schemas.microsoft.com/office/powerpoint/2010/main" val="4059499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0F3BA-175C-1B95-43B5-E18D530BFE99}"/>
              </a:ext>
            </a:extLst>
          </p:cNvPr>
          <p:cNvSpPr>
            <a:spLocks noGrp="1"/>
          </p:cNvSpPr>
          <p:nvPr>
            <p:ph type="title"/>
          </p:nvPr>
        </p:nvSpPr>
        <p:spPr/>
        <p:txBody>
          <a:bodyPr/>
          <a:lstStyle/>
          <a:p>
            <a:r>
              <a:rPr lang="en-GB" b="1" dirty="0">
                <a:solidFill>
                  <a:schemeClr val="accent1"/>
                </a:solidFill>
              </a:rPr>
              <a:t>My career journey and autism pathways – Reflections </a:t>
            </a:r>
          </a:p>
        </p:txBody>
      </p:sp>
      <p:sp>
        <p:nvSpPr>
          <p:cNvPr id="3" name="Content Placeholder 2">
            <a:extLst>
              <a:ext uri="{FF2B5EF4-FFF2-40B4-BE49-F238E27FC236}">
                <a16:creationId xmlns:a16="http://schemas.microsoft.com/office/drawing/2014/main" id="{B42CED54-1F81-4C40-1EB5-9FE8D825FAF8}"/>
              </a:ext>
            </a:extLst>
          </p:cNvPr>
          <p:cNvSpPr>
            <a:spLocks noGrp="1"/>
          </p:cNvSpPr>
          <p:nvPr>
            <p:ph idx="1"/>
          </p:nvPr>
        </p:nvSpPr>
        <p:spPr>
          <a:xfrm>
            <a:off x="628650" y="1690690"/>
            <a:ext cx="7886700" cy="4947854"/>
          </a:xfrm>
        </p:spPr>
        <p:txBody>
          <a:bodyPr>
            <a:normAutofit/>
          </a:bodyPr>
          <a:lstStyle/>
          <a:p>
            <a:r>
              <a:rPr lang="en-GB" sz="2400" dirty="0"/>
              <a:t>Can we anticipate communication and sensory differences – are these understood as a wider determinant of health or significant health behaviour ? </a:t>
            </a:r>
          </a:p>
          <a:p>
            <a:r>
              <a:rPr lang="en-GB" sz="2400" dirty="0"/>
              <a:t>How do we match population need to workforce strategy – and influence change locally? </a:t>
            </a:r>
          </a:p>
          <a:p>
            <a:r>
              <a:rPr lang="en-GB" sz="2400" dirty="0"/>
              <a:t>How do we articulate human rights within services?</a:t>
            </a:r>
          </a:p>
          <a:p>
            <a:r>
              <a:rPr lang="en-GB" sz="2400" dirty="0"/>
              <a:t>Are the barriers to AHP expertise and leadership development understood and mitigated?</a:t>
            </a:r>
          </a:p>
          <a:p>
            <a:r>
              <a:rPr lang="en-GB" sz="2400" dirty="0"/>
              <a:t>Perspective on the quality of support that is not informed by neurodiversity</a:t>
            </a:r>
          </a:p>
          <a:p>
            <a:r>
              <a:rPr lang="en-GB" sz="2400" dirty="0"/>
              <a:t>What does it take to be the lone voice?  </a:t>
            </a:r>
          </a:p>
          <a:p>
            <a:pPr marL="0" indent="0">
              <a:buNone/>
            </a:pPr>
            <a:r>
              <a:rPr lang="en-GB" dirty="0">
                <a:hlinkClick r:id="rId3"/>
              </a:rPr>
              <a:t>Dare to Lead Hub - </a:t>
            </a:r>
            <a:r>
              <a:rPr lang="en-GB" dirty="0" err="1">
                <a:hlinkClick r:id="rId3"/>
              </a:rPr>
              <a:t>Brené</a:t>
            </a:r>
            <a:r>
              <a:rPr lang="en-GB" dirty="0">
                <a:hlinkClick r:id="rId3"/>
              </a:rPr>
              <a:t> Brown (brenebrown.com)</a:t>
            </a:r>
            <a:endParaRPr lang="en-GB" dirty="0"/>
          </a:p>
        </p:txBody>
      </p:sp>
    </p:spTree>
    <p:extLst>
      <p:ext uri="{BB962C8B-B14F-4D97-AF65-F5344CB8AC3E}">
        <p14:creationId xmlns:p14="http://schemas.microsoft.com/office/powerpoint/2010/main" val="531371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B0AFA-6627-B619-1A30-4B37E6F33C4F}"/>
              </a:ext>
            </a:extLst>
          </p:cNvPr>
          <p:cNvSpPr>
            <a:spLocks noGrp="1"/>
          </p:cNvSpPr>
          <p:nvPr>
            <p:ph type="title"/>
          </p:nvPr>
        </p:nvSpPr>
        <p:spPr/>
        <p:txBody>
          <a:bodyPr/>
          <a:lstStyle/>
          <a:p>
            <a:r>
              <a:rPr lang="en-GB" b="1" dirty="0">
                <a:solidFill>
                  <a:schemeClr val="accent1"/>
                </a:solidFill>
              </a:rPr>
              <a:t>Engaging in workforce strategy</a:t>
            </a:r>
          </a:p>
        </p:txBody>
      </p:sp>
      <p:sp>
        <p:nvSpPr>
          <p:cNvPr id="3" name="Content Placeholder 2">
            <a:extLst>
              <a:ext uri="{FF2B5EF4-FFF2-40B4-BE49-F238E27FC236}">
                <a16:creationId xmlns:a16="http://schemas.microsoft.com/office/drawing/2014/main" id="{F75C9FB3-888F-4E63-FFC1-B02E7743EA53}"/>
              </a:ext>
            </a:extLst>
          </p:cNvPr>
          <p:cNvSpPr>
            <a:spLocks noGrp="1"/>
          </p:cNvSpPr>
          <p:nvPr>
            <p:ph idx="1"/>
          </p:nvPr>
        </p:nvSpPr>
        <p:spPr/>
        <p:txBody>
          <a:bodyPr/>
          <a:lstStyle/>
          <a:p>
            <a:r>
              <a:rPr lang="en-GB" dirty="0"/>
              <a:t>Learning from partnerships </a:t>
            </a:r>
          </a:p>
          <a:p>
            <a:r>
              <a:rPr lang="en-GB" dirty="0"/>
              <a:t>Learning from data to influence future planning </a:t>
            </a:r>
          </a:p>
          <a:p>
            <a:r>
              <a:rPr lang="en-GB" dirty="0"/>
              <a:t>Engaging in population based planning in a ‘cohort based’ transformation programme. </a:t>
            </a:r>
          </a:p>
          <a:p>
            <a:r>
              <a:rPr lang="en-GB" dirty="0"/>
              <a:t>What does it take to mobilise new roles – how do we create cognitively diverse teams?  </a:t>
            </a:r>
          </a:p>
        </p:txBody>
      </p:sp>
      <p:pic>
        <p:nvPicPr>
          <p:cNvPr id="4" name="Picture 2" descr="Cognitive Diversity – a way to overcome “Diversity Fatigue”? | Future  Leadership">
            <a:extLst>
              <a:ext uri="{FF2B5EF4-FFF2-40B4-BE49-F238E27FC236}">
                <a16:creationId xmlns:a16="http://schemas.microsoft.com/office/drawing/2014/main" id="{2E77C7BD-FCC3-CEBA-187E-4705980141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623" y="4866237"/>
            <a:ext cx="4029075" cy="11334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5644237-23BF-F220-9438-80DCF21CFE3C}"/>
              </a:ext>
            </a:extLst>
          </p:cNvPr>
          <p:cNvSpPr txBox="1"/>
          <p:nvPr/>
        </p:nvSpPr>
        <p:spPr>
          <a:xfrm>
            <a:off x="4704304" y="5109808"/>
            <a:ext cx="4572000" cy="646331"/>
          </a:xfrm>
          <a:prstGeom prst="rect">
            <a:avLst/>
          </a:prstGeom>
          <a:noFill/>
        </p:spPr>
        <p:txBody>
          <a:bodyPr wrap="square">
            <a:spAutoFit/>
          </a:bodyPr>
          <a:lstStyle/>
          <a:p>
            <a:r>
              <a:rPr lang="en-GB" sz="1800" dirty="0">
                <a:hlinkClick r:id="rId4"/>
              </a:rPr>
              <a:t>Rebel Ideas: The Power of Diverse Thinking - Matthew Syed Consulting</a:t>
            </a:r>
            <a:endParaRPr lang="en-GB" sz="1800" dirty="0"/>
          </a:p>
        </p:txBody>
      </p:sp>
    </p:spTree>
    <p:extLst>
      <p:ext uri="{BB962C8B-B14F-4D97-AF65-F5344CB8AC3E}">
        <p14:creationId xmlns:p14="http://schemas.microsoft.com/office/powerpoint/2010/main" val="3158216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6541C-98D6-81EC-3D10-08C5EEF3F37B}"/>
              </a:ext>
            </a:extLst>
          </p:cNvPr>
          <p:cNvSpPr>
            <a:spLocks noGrp="1"/>
          </p:cNvSpPr>
          <p:nvPr>
            <p:ph type="title"/>
          </p:nvPr>
        </p:nvSpPr>
        <p:spPr/>
        <p:txBody>
          <a:bodyPr/>
          <a:lstStyle/>
          <a:p>
            <a:r>
              <a:rPr lang="en-GB" b="1" dirty="0">
                <a:solidFill>
                  <a:schemeClr val="accent1"/>
                </a:solidFill>
              </a:rPr>
              <a:t>Scoping need to influence population need change </a:t>
            </a:r>
          </a:p>
        </p:txBody>
      </p:sp>
      <p:sp>
        <p:nvSpPr>
          <p:cNvPr id="3" name="Content Placeholder 2">
            <a:extLst>
              <a:ext uri="{FF2B5EF4-FFF2-40B4-BE49-F238E27FC236}">
                <a16:creationId xmlns:a16="http://schemas.microsoft.com/office/drawing/2014/main" id="{CD8537E1-4A72-AC30-7F33-66D16D858AB0}"/>
              </a:ext>
            </a:extLst>
          </p:cNvPr>
          <p:cNvSpPr>
            <a:spLocks noGrp="1"/>
          </p:cNvSpPr>
          <p:nvPr>
            <p:ph idx="1"/>
          </p:nvPr>
        </p:nvSpPr>
        <p:spPr>
          <a:xfrm>
            <a:off x="628650" y="1825624"/>
            <a:ext cx="8222742" cy="4849495"/>
          </a:xfrm>
        </p:spPr>
        <p:txBody>
          <a:bodyPr>
            <a:normAutofit fontScale="92500" lnSpcReduction="20000"/>
          </a:bodyPr>
          <a:lstStyle/>
          <a:p>
            <a:r>
              <a:rPr lang="en-GB" dirty="0"/>
              <a:t>2015 Community Forensic, Liaison and Diversion and Low Secure MH wards </a:t>
            </a:r>
          </a:p>
          <a:p>
            <a:r>
              <a:rPr lang="en-GB" dirty="0"/>
              <a:t>2016 CAMHS Secure Childrens Home </a:t>
            </a:r>
          </a:p>
          <a:p>
            <a:r>
              <a:rPr lang="en-GB" dirty="0"/>
              <a:t>2017 AMH Pathways </a:t>
            </a:r>
          </a:p>
          <a:p>
            <a:pPr marL="0" indent="0" algn="ctr">
              <a:buNone/>
            </a:pPr>
            <a:r>
              <a:rPr lang="en-GB" dirty="0"/>
              <a:t>Avail of fortunate coincidences</a:t>
            </a:r>
          </a:p>
          <a:p>
            <a:pPr marL="0" indent="0" algn="ctr">
              <a:buNone/>
            </a:pPr>
            <a:r>
              <a:rPr lang="en-GB" dirty="0"/>
              <a:t>Balance patient story with local population need &amp; evidence base</a:t>
            </a:r>
          </a:p>
          <a:p>
            <a:pPr marL="0" indent="0" algn="ctr">
              <a:buNone/>
            </a:pPr>
            <a:r>
              <a:rPr lang="en-GB" dirty="0"/>
              <a:t>Consider broader partnerships</a:t>
            </a:r>
          </a:p>
          <a:p>
            <a:pPr marL="0" indent="0" algn="ctr">
              <a:buNone/>
            </a:pPr>
            <a:r>
              <a:rPr lang="en-GB" dirty="0"/>
              <a:t>Find an ally </a:t>
            </a:r>
          </a:p>
          <a:p>
            <a:pPr marL="0" indent="0" algn="ctr">
              <a:buNone/>
            </a:pPr>
            <a:r>
              <a:rPr lang="en-GB" dirty="0"/>
              <a:t>Have a clear project charter -</a:t>
            </a:r>
          </a:p>
          <a:p>
            <a:pPr marL="0" indent="0" algn="ctr">
              <a:buNone/>
            </a:pPr>
            <a:r>
              <a:rPr lang="en-GB" dirty="0"/>
              <a:t>Influence continually, not only in a forum</a:t>
            </a:r>
          </a:p>
          <a:p>
            <a:pPr marL="0" indent="0" algn="ctr">
              <a:buNone/>
            </a:pPr>
            <a:r>
              <a:rPr lang="en-GB" dirty="0">
                <a:hlinkClick r:id="rId3"/>
              </a:rPr>
              <a:t>Better Evaluation</a:t>
            </a:r>
            <a:endParaRPr lang="en-GB" dirty="0"/>
          </a:p>
        </p:txBody>
      </p:sp>
    </p:spTree>
    <p:extLst>
      <p:ext uri="{BB962C8B-B14F-4D97-AF65-F5344CB8AC3E}">
        <p14:creationId xmlns:p14="http://schemas.microsoft.com/office/powerpoint/2010/main" val="3702304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9AB20-34BB-EAB2-E2DB-7EA5FDFD61E3}"/>
              </a:ext>
            </a:extLst>
          </p:cNvPr>
          <p:cNvSpPr>
            <a:spLocks noGrp="1"/>
          </p:cNvSpPr>
          <p:nvPr>
            <p:ph type="title"/>
          </p:nvPr>
        </p:nvSpPr>
        <p:spPr/>
        <p:txBody>
          <a:bodyPr>
            <a:normAutofit fontScale="90000"/>
          </a:bodyPr>
          <a:lstStyle/>
          <a:p>
            <a:r>
              <a:rPr lang="en-GB" b="1" dirty="0">
                <a:solidFill>
                  <a:schemeClr val="accent1"/>
                </a:solidFill>
              </a:rPr>
              <a:t>Learning from lives and deaths of autistic people who have died by suicide </a:t>
            </a:r>
          </a:p>
        </p:txBody>
      </p:sp>
      <p:sp>
        <p:nvSpPr>
          <p:cNvPr id="3" name="Content Placeholder 2">
            <a:extLst>
              <a:ext uri="{FF2B5EF4-FFF2-40B4-BE49-F238E27FC236}">
                <a16:creationId xmlns:a16="http://schemas.microsoft.com/office/drawing/2014/main" id="{146F6046-9C8D-B8AB-9484-B05466701B61}"/>
              </a:ext>
            </a:extLst>
          </p:cNvPr>
          <p:cNvSpPr>
            <a:spLocks noGrp="1"/>
          </p:cNvSpPr>
          <p:nvPr>
            <p:ph idx="1"/>
          </p:nvPr>
        </p:nvSpPr>
        <p:spPr/>
        <p:txBody>
          <a:bodyPr>
            <a:normAutofit fontScale="40000" lnSpcReduction="20000"/>
          </a:bodyPr>
          <a:lstStyle/>
          <a:p>
            <a:pPr marL="342900" lvl="0" indent="-342900">
              <a:lnSpc>
                <a:spcPct val="150000"/>
              </a:lnSpc>
              <a:buFont typeface="Symbol" panose="05050102010706020507" pitchFamily="18" charset="2"/>
              <a:buChar char=""/>
            </a:pPr>
            <a:r>
              <a:rPr lang="en-GB" sz="2800" dirty="0">
                <a:effectLst/>
                <a:latin typeface="Arial" panose="020B0604020202020204" pitchFamily="34" charset="0"/>
                <a:ea typeface="Times New Roman" panose="02020603050405020304" pitchFamily="18" charset="0"/>
                <a:cs typeface="Arial" panose="020B0604020202020204" pitchFamily="34" charset="0"/>
              </a:rPr>
              <a:t>Believe the autistic person who tells you that they feel suicidal,</a:t>
            </a:r>
            <a:r>
              <a:rPr lang="en-GB" sz="2800" dirty="0">
                <a:latin typeface="Arial" panose="020B0604020202020204" pitchFamily="34" charset="0"/>
                <a:ea typeface="Times New Roman" panose="02020603050405020304" pitchFamily="18" charset="0"/>
                <a:cs typeface="Times New Roman" panose="02020603050405020304" pitchFamily="18" charset="0"/>
              </a:rPr>
              <a:t> - </a:t>
            </a:r>
            <a:r>
              <a:rPr lang="en-GB" sz="2800" dirty="0">
                <a:effectLst/>
                <a:latin typeface="Arial" panose="020B0604020202020204" pitchFamily="34" charset="0"/>
                <a:ea typeface="Times New Roman" panose="02020603050405020304" pitchFamily="18" charset="0"/>
                <a:cs typeface="Arial" panose="020B0604020202020204" pitchFamily="34" charset="0"/>
              </a:rPr>
              <a:t>even if such information comes in a different or unexpected manner.</a:t>
            </a:r>
            <a:endParaRPr lang="en-GB" sz="2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GB"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Establish rapport, “I’m listening, and I want to support you”</a:t>
            </a:r>
            <a:r>
              <a:rPr lang="en-GB" sz="2800" dirty="0">
                <a:effectLst/>
                <a:latin typeface="Arial" panose="020B0604020202020204" pitchFamily="34" charset="0"/>
                <a:ea typeface="Times New Roman" panose="02020603050405020304" pitchFamily="18" charset="0"/>
                <a:cs typeface="Arial" panose="020B0604020202020204" pitchFamily="34" charset="0"/>
              </a:rPr>
              <a:t>.</a:t>
            </a:r>
            <a:endParaRPr lang="en-GB" sz="2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2800" dirty="0">
                <a:effectLst/>
                <a:latin typeface="Arial" panose="020B0604020202020204" pitchFamily="34" charset="0"/>
                <a:ea typeface="Times New Roman" panose="02020603050405020304" pitchFamily="18" charset="0"/>
                <a:cs typeface="Arial" panose="020B0604020202020204" pitchFamily="34" charset="0"/>
              </a:rPr>
              <a:t>Give time for the autistic person to process what you are asking. Processing speed can vary widely among autistic people, particularly when in crisis.</a:t>
            </a:r>
            <a:endParaRPr lang="en-GB" sz="2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GB"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Keep your information simple – ensure through asking that the person has understood your message</a:t>
            </a:r>
            <a:r>
              <a:rPr lang="en-GB" sz="2800" dirty="0">
                <a:effectLst/>
                <a:latin typeface="Arial" panose="020B0604020202020204" pitchFamily="34" charset="0"/>
                <a:ea typeface="Times New Roman" panose="02020603050405020304" pitchFamily="18" charset="0"/>
                <a:cs typeface="Arial" panose="020B0604020202020204" pitchFamily="34" charset="0"/>
              </a:rPr>
              <a:t> Check that the autistic person has interpreted and responded to your questions in the way you expect. Autistic people can interpret assessment tools differently than intended. </a:t>
            </a:r>
            <a:endParaRPr lang="en-GB" sz="2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Use visual aids to support the person to express their emotion</a:t>
            </a:r>
            <a:r>
              <a:rPr lang="en-GB" sz="2800" dirty="0">
                <a:effectLst/>
                <a:latin typeface="Arial" panose="020B0604020202020204" pitchFamily="34" charset="0"/>
                <a:ea typeface="Times New Roman" panose="02020603050405020304" pitchFamily="18" charset="0"/>
                <a:cs typeface="Arial" panose="020B0604020202020204" pitchFamily="34" charset="0"/>
              </a:rPr>
              <a:t> </a:t>
            </a:r>
            <a:endParaRPr lang="en-GB" sz="2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2800" dirty="0">
                <a:effectLst/>
                <a:latin typeface="Arial" panose="020B0604020202020204" pitchFamily="34" charset="0"/>
                <a:ea typeface="Times New Roman" panose="02020603050405020304" pitchFamily="18" charset="0"/>
                <a:cs typeface="Arial" panose="020B0604020202020204" pitchFamily="34" charset="0"/>
              </a:rPr>
              <a:t>Social support is associated with reduced risk of suicidal thoughts in this population. Those who report feeling that they do not belong in the world or are a burden to others are more likely than others to feel suicidal. </a:t>
            </a:r>
            <a:r>
              <a:rPr lang="en-GB" sz="2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Promote feelings of belonging, connectedness and self-worth, which could prevent suicidal thoughts and behaviours in autistic people</a:t>
            </a:r>
            <a:endParaRPr lang="en-GB" sz="2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GB"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Develop options and a plan – jointly with the person. </a:t>
            </a:r>
            <a:r>
              <a:rPr lang="en-GB"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(see Sarah Cassidy, Mental Health in  Autism My Safety Plan attached) </a:t>
            </a:r>
            <a:endParaRPr lang="en-GB"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1346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FFC84-1660-F175-F719-2162CF830271}"/>
              </a:ext>
            </a:extLst>
          </p:cNvPr>
          <p:cNvSpPr>
            <a:spLocks noGrp="1"/>
          </p:cNvSpPr>
          <p:nvPr>
            <p:ph type="title"/>
          </p:nvPr>
        </p:nvSpPr>
        <p:spPr/>
        <p:txBody>
          <a:bodyPr/>
          <a:lstStyle/>
          <a:p>
            <a:r>
              <a:rPr lang="en-GB" b="1" dirty="0">
                <a:solidFill>
                  <a:schemeClr val="accent1"/>
                </a:solidFill>
              </a:rPr>
              <a:t>Understanding  population planning </a:t>
            </a:r>
          </a:p>
        </p:txBody>
      </p:sp>
      <p:sp>
        <p:nvSpPr>
          <p:cNvPr id="3" name="Content Placeholder 2">
            <a:extLst>
              <a:ext uri="{FF2B5EF4-FFF2-40B4-BE49-F238E27FC236}">
                <a16:creationId xmlns:a16="http://schemas.microsoft.com/office/drawing/2014/main" id="{D1A35D93-4030-3913-AD73-98CF213108D1}"/>
              </a:ext>
            </a:extLst>
          </p:cNvPr>
          <p:cNvSpPr>
            <a:spLocks noGrp="1"/>
          </p:cNvSpPr>
          <p:nvPr>
            <p:ph sz="half" idx="1"/>
          </p:nvPr>
        </p:nvSpPr>
        <p:spPr/>
        <p:txBody>
          <a:bodyPr>
            <a:normAutofit fontScale="55000" lnSpcReduction="20000"/>
          </a:bodyPr>
          <a:lstStyle/>
          <a:p>
            <a:r>
              <a:rPr lang="en-GB" dirty="0"/>
              <a:t>Communication and sensory as wider determinants of health  </a:t>
            </a:r>
          </a:p>
          <a:p>
            <a:r>
              <a:rPr lang="en-GB" sz="2800" dirty="0">
                <a:latin typeface="Calibri" panose="020F0502020204030204" pitchFamily="34" charset="0"/>
                <a:ea typeface="Calibri" panose="020F0502020204030204" pitchFamily="34" charset="0"/>
              </a:rPr>
              <a:t>Health inequalities are described as  ‘unfair and avoidable differences in health across populations and between different groups within society’ (The King's Fund 2020). Nationally, and internationally there is an evidence base that highlights the notion of avoidable deaths of autistic people who have died by suicide (INSAR 2021) and equally there is growing evidence of the impact of accessing mental health services – described a ‘lonely, difficult service experiences’ (Brede 2022).  </a:t>
            </a:r>
          </a:p>
          <a:p>
            <a:r>
              <a:rPr lang="en-GB" sz="2800" dirty="0">
                <a:latin typeface="Calibri" panose="020F0502020204030204" pitchFamily="34" charset="0"/>
                <a:ea typeface="Calibri" panose="020F0502020204030204" pitchFamily="34" charset="0"/>
              </a:rPr>
              <a:t>“Do not occur randomly or by chance.” “You will know it” “wraparound people at the highest risk will change population level need sooner” Consider intervention over-time alongside this (Chris Bentley 2023)</a:t>
            </a:r>
          </a:p>
          <a:p>
            <a:pPr marL="0" indent="0">
              <a:buNone/>
            </a:pPr>
            <a:endParaRPr lang="en-GB" dirty="0">
              <a:latin typeface="Calibri" panose="020F0502020204030204" pitchFamily="34" charset="0"/>
              <a:ea typeface="Calibri" panose="020F0502020204030204" pitchFamily="34" charset="0"/>
            </a:endParaRPr>
          </a:p>
          <a:p>
            <a:pPr marL="0" indent="0">
              <a:buNone/>
            </a:pPr>
            <a:r>
              <a:rPr lang="en-GB" dirty="0">
                <a:hlinkClick r:id="rId3"/>
              </a:rPr>
              <a:t>Leadership for Population Health | The King's Fund (kingsfund.org.uk)</a:t>
            </a:r>
            <a:endParaRPr lang="en-GB" sz="2800" dirty="0">
              <a:latin typeface="Calibri" panose="020F0502020204030204" pitchFamily="34" charset="0"/>
              <a:ea typeface="Calibri" panose="020F0502020204030204" pitchFamily="34" charset="0"/>
            </a:endParaRPr>
          </a:p>
          <a:p>
            <a:pPr marL="0" indent="0">
              <a:buNone/>
            </a:pPr>
            <a:endParaRPr lang="en-GB" dirty="0"/>
          </a:p>
        </p:txBody>
      </p:sp>
      <p:sp>
        <p:nvSpPr>
          <p:cNvPr id="8" name="Content Placeholder 7">
            <a:extLst>
              <a:ext uri="{FF2B5EF4-FFF2-40B4-BE49-F238E27FC236}">
                <a16:creationId xmlns:a16="http://schemas.microsoft.com/office/drawing/2014/main" id="{AD608028-B109-B882-77A8-FF2DC86B7BDC}"/>
              </a:ext>
            </a:extLst>
          </p:cNvPr>
          <p:cNvSpPr>
            <a:spLocks noGrp="1"/>
          </p:cNvSpPr>
          <p:nvPr>
            <p:ph sz="half" idx="2"/>
          </p:nvPr>
        </p:nvSpPr>
        <p:spPr/>
        <p:txBody>
          <a:bodyPr/>
          <a:lstStyle/>
          <a:p>
            <a:endParaRPr lang="en-GB"/>
          </a:p>
        </p:txBody>
      </p:sp>
      <p:pic>
        <p:nvPicPr>
          <p:cNvPr id="4" name="Content Placeholder 8">
            <a:extLst>
              <a:ext uri="{FF2B5EF4-FFF2-40B4-BE49-F238E27FC236}">
                <a16:creationId xmlns:a16="http://schemas.microsoft.com/office/drawing/2014/main" id="{BE885DD0-2837-EE92-68FB-669DCFF3AB69}"/>
              </a:ext>
            </a:extLst>
          </p:cNvPr>
          <p:cNvPicPr>
            <a:picLocks noChangeAspect="1"/>
          </p:cNvPicPr>
          <p:nvPr/>
        </p:nvPicPr>
        <p:blipFill>
          <a:blip r:embed="rId4"/>
          <a:stretch>
            <a:fillRect/>
          </a:stretch>
        </p:blipFill>
        <p:spPr>
          <a:xfrm>
            <a:off x="4970264" y="2540201"/>
            <a:ext cx="4173736" cy="3458263"/>
          </a:xfrm>
          <a:prstGeom prst="rect">
            <a:avLst/>
          </a:prstGeom>
        </p:spPr>
      </p:pic>
    </p:spTree>
    <p:extLst>
      <p:ext uri="{BB962C8B-B14F-4D97-AF65-F5344CB8AC3E}">
        <p14:creationId xmlns:p14="http://schemas.microsoft.com/office/powerpoint/2010/main" val="2715709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B7CFC-20C4-41F9-83F2-C7AD0A59E0E3}"/>
              </a:ext>
            </a:extLst>
          </p:cNvPr>
          <p:cNvSpPr>
            <a:spLocks noGrp="1"/>
          </p:cNvSpPr>
          <p:nvPr>
            <p:ph type="title"/>
          </p:nvPr>
        </p:nvSpPr>
        <p:spPr>
          <a:xfrm>
            <a:off x="628650" y="402336"/>
            <a:ext cx="6900863" cy="1152144"/>
          </a:xfrm>
        </p:spPr>
        <p:txBody>
          <a:bodyPr>
            <a:normAutofit/>
          </a:bodyPr>
          <a:lstStyle/>
          <a:p>
            <a:r>
              <a:rPr lang="en-GB" b="1" dirty="0">
                <a:solidFill>
                  <a:schemeClr val="accent1"/>
                </a:solidFill>
              </a:rPr>
              <a:t>Recognising the evidence base </a:t>
            </a:r>
          </a:p>
        </p:txBody>
      </p:sp>
      <p:sp>
        <p:nvSpPr>
          <p:cNvPr id="3" name="Content Placeholder 2">
            <a:extLst>
              <a:ext uri="{FF2B5EF4-FFF2-40B4-BE49-F238E27FC236}">
                <a16:creationId xmlns:a16="http://schemas.microsoft.com/office/drawing/2014/main" id="{90FF9DA0-EFE2-4AC4-B969-4FDDD8CF3E1C}"/>
              </a:ext>
            </a:extLst>
          </p:cNvPr>
          <p:cNvSpPr>
            <a:spLocks noGrp="1"/>
          </p:cNvSpPr>
          <p:nvPr>
            <p:ph idx="1"/>
          </p:nvPr>
        </p:nvSpPr>
        <p:spPr/>
        <p:txBody>
          <a:bodyPr>
            <a:normAutofit fontScale="77500" lnSpcReduction="20000"/>
          </a:bodyPr>
          <a:lstStyle/>
          <a:p>
            <a:r>
              <a:rPr lang="en-GB" b="1" dirty="0"/>
              <a:t>Research &amp; evidence base </a:t>
            </a:r>
          </a:p>
          <a:p>
            <a:pPr marL="0" indent="0">
              <a:buNone/>
            </a:pPr>
            <a:r>
              <a:rPr lang="en-GB" dirty="0"/>
              <a:t>Evidence highlights that people’s </a:t>
            </a:r>
            <a:r>
              <a:rPr lang="en-GB" b="1" dirty="0"/>
              <a:t>communication needs, sensory needs and executive functioning</a:t>
            </a:r>
            <a:r>
              <a:rPr lang="en-GB" dirty="0"/>
              <a:t> impact on their ability to engage in physical healthcare services – and as such as highlighted as significant barriers to healthcare. (Mason et al 2019).</a:t>
            </a:r>
          </a:p>
          <a:p>
            <a:pPr marL="0" indent="0">
              <a:buNone/>
            </a:pPr>
            <a:r>
              <a:rPr lang="en-GB" dirty="0"/>
              <a:t>Brice et al (2021) explored autistic people’s view on the significance of and availability of adjustments to mental and physical healthcare and found three key areas through their surveys: </a:t>
            </a:r>
            <a:r>
              <a:rPr lang="en-GB" b="1" dirty="0"/>
              <a:t>the sensory environment, clinical and service context, and clinician knowledge and communication. </a:t>
            </a:r>
          </a:p>
          <a:p>
            <a:pPr marL="0" indent="0">
              <a:buNone/>
            </a:pPr>
            <a:r>
              <a:rPr lang="en-GB" dirty="0"/>
              <a:t>Adjustments across healthcare settings were widely rated as being important however, seen as </a:t>
            </a:r>
            <a:r>
              <a:rPr lang="en-GB" b="1" dirty="0"/>
              <a:t>rarely available</a:t>
            </a:r>
            <a:r>
              <a:rPr lang="en-GB" dirty="0"/>
              <a:t>. Significantly, participants reported that having a</a:t>
            </a:r>
            <a:r>
              <a:rPr lang="en-GB" b="1" dirty="0"/>
              <a:t>ccess to a clinician who is willing to adapt their approach </a:t>
            </a:r>
            <a:r>
              <a:rPr lang="en-GB" dirty="0"/>
              <a:t>to suit the person’s preferences was significantly more important for participants attending mental health settings. </a:t>
            </a:r>
          </a:p>
          <a:p>
            <a:pPr marL="0" indent="0">
              <a:buNone/>
            </a:pPr>
            <a:endParaRPr lang="en-GB" dirty="0"/>
          </a:p>
          <a:p>
            <a:endParaRPr lang="en-GB" dirty="0"/>
          </a:p>
        </p:txBody>
      </p:sp>
    </p:spTree>
    <p:extLst>
      <p:ext uri="{BB962C8B-B14F-4D97-AF65-F5344CB8AC3E}">
        <p14:creationId xmlns:p14="http://schemas.microsoft.com/office/powerpoint/2010/main" val="1246073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2654</TotalTime>
  <Words>3025</Words>
  <Application>Microsoft Office PowerPoint</Application>
  <PresentationFormat>On-screen Show (4:3)</PresentationFormat>
  <Paragraphs>278</Paragraphs>
  <Slides>26</Slides>
  <Notes>26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Aileron</vt:lpstr>
      <vt:lpstr>Aileron Bold</vt:lpstr>
      <vt:lpstr>Aileron Ultra-Bold</vt:lpstr>
      <vt:lpstr>-apple-system</vt:lpstr>
      <vt:lpstr>Arial</vt:lpstr>
      <vt:lpstr>Calibri</vt:lpstr>
      <vt:lpstr>Calibri Light</vt:lpstr>
      <vt:lpstr>Lato</vt:lpstr>
      <vt:lpstr>STIX-Regular</vt:lpstr>
      <vt:lpstr>Symbol</vt:lpstr>
      <vt:lpstr>Times New Roman</vt:lpstr>
      <vt:lpstr>Office Theme</vt:lpstr>
      <vt:lpstr>In preparation: </vt:lpstr>
      <vt:lpstr>AHPs Leadership &amp; co-working with the voluntary sector  to explore the development of autism-informed pathways</vt:lpstr>
      <vt:lpstr> Introductions – career &amp; learning roadmap  </vt:lpstr>
      <vt:lpstr>My career journey and autism pathways – Reflections </vt:lpstr>
      <vt:lpstr>Engaging in workforce strategy</vt:lpstr>
      <vt:lpstr>Scoping need to influence population need change </vt:lpstr>
      <vt:lpstr>Learning from lives and deaths of autistic people who have died by suicide </vt:lpstr>
      <vt:lpstr>Understanding  population planning </vt:lpstr>
      <vt:lpstr>Recognising the evidence base </vt:lpstr>
      <vt:lpstr>The realities of pathways now </vt:lpstr>
      <vt:lpstr>PowerPoint Presentation</vt:lpstr>
      <vt:lpstr>Letter to the Future &amp; visioning the future </vt:lpstr>
      <vt:lpstr>Reflections and learning together about partnerships</vt:lpstr>
      <vt:lpstr>PowerPoint Presentation</vt:lpstr>
      <vt:lpstr>PowerPoint Presentation</vt:lpstr>
      <vt:lpstr>Exploring the potential of peer support workers</vt:lpstr>
      <vt:lpstr>Exploring the potential of peer support workers</vt:lpstr>
      <vt:lpstr>PowerPoint Presentation</vt:lpstr>
      <vt:lpstr>PowerPoint Presentation</vt:lpstr>
      <vt:lpstr>Supporting a learning culture </vt:lpstr>
      <vt:lpstr>Future ambitions – pathways based on population health </vt:lpstr>
      <vt:lpstr>Future ambitions – Planning for Wellbeing influencing Mental Health Investment </vt:lpstr>
      <vt:lpstr>Future ambitions – engaging  in Realist Evaluation </vt:lpstr>
      <vt:lpstr>Future ambitions – understanding the potential  of Delphi </vt:lpstr>
      <vt:lpstr>Future Ambitions – how might the observatory engage with BRACE? </vt:lpstr>
      <vt:lpstr>Thank you for listening – happy to discuss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Probert</dc:creator>
  <cp:lastModifiedBy>Adedolapo Olaifa</cp:lastModifiedBy>
  <cp:revision>26</cp:revision>
  <cp:lastPrinted>2024-01-25T12:55:43Z</cp:lastPrinted>
  <dcterms:created xsi:type="dcterms:W3CDTF">2020-11-12T12:59:57Z</dcterms:created>
  <dcterms:modified xsi:type="dcterms:W3CDTF">2024-01-25T14:31:41Z</dcterms:modified>
</cp:coreProperties>
</file>