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42"/>
  </p:notesMasterIdLst>
  <p:sldIdLst>
    <p:sldId id="278" r:id="rId2"/>
    <p:sldId id="3593" r:id="rId3"/>
    <p:sldId id="2145708088" r:id="rId4"/>
    <p:sldId id="2145708094" r:id="rId5"/>
    <p:sldId id="802" r:id="rId6"/>
    <p:sldId id="2145708067" r:id="rId7"/>
    <p:sldId id="2145708074" r:id="rId8"/>
    <p:sldId id="2145708089" r:id="rId9"/>
    <p:sldId id="2145708090" r:id="rId10"/>
    <p:sldId id="263" r:id="rId11"/>
    <p:sldId id="2145708065" r:id="rId12"/>
    <p:sldId id="2145708075" r:id="rId13"/>
    <p:sldId id="2145708076" r:id="rId14"/>
    <p:sldId id="2145708072" r:id="rId15"/>
    <p:sldId id="272" r:id="rId16"/>
    <p:sldId id="333" r:id="rId17"/>
    <p:sldId id="2145708073" r:id="rId18"/>
    <p:sldId id="3595" r:id="rId19"/>
    <p:sldId id="2145708078" r:id="rId20"/>
    <p:sldId id="2145708091" r:id="rId21"/>
    <p:sldId id="2145708087" r:id="rId22"/>
    <p:sldId id="2145708082" r:id="rId23"/>
    <p:sldId id="2145708083" r:id="rId24"/>
    <p:sldId id="2145708085" r:id="rId25"/>
    <p:sldId id="2145708081" r:id="rId26"/>
    <p:sldId id="2145708079" r:id="rId27"/>
    <p:sldId id="2145708084" r:id="rId28"/>
    <p:sldId id="2145708080" r:id="rId29"/>
    <p:sldId id="2145708092" r:id="rId30"/>
    <p:sldId id="2145708070" r:id="rId31"/>
    <p:sldId id="3580" r:id="rId32"/>
    <p:sldId id="290" r:id="rId33"/>
    <p:sldId id="2145708071" r:id="rId34"/>
    <p:sldId id="800" r:id="rId35"/>
    <p:sldId id="2145708077" r:id="rId36"/>
    <p:sldId id="337" r:id="rId37"/>
    <p:sldId id="292" r:id="rId38"/>
    <p:sldId id="808" r:id="rId39"/>
    <p:sldId id="2145708093" r:id="rId40"/>
    <p:sldId id="279" r:id="rId41"/>
  </p:sldIdLst>
  <p:sldSz cx="12192000" cy="6858000"/>
  <p:notesSz cx="13716000" cy="2438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BC6A10"/>
    <a:srgbClr val="1A1A1A"/>
    <a:srgbClr val="C37809"/>
    <a:srgbClr val="FDFBF6"/>
    <a:srgbClr val="AAC4E9"/>
    <a:srgbClr val="F5CDCE"/>
    <a:srgbClr val="DF8C8C"/>
    <a:srgbClr val="D4D593"/>
    <a:srgbClr val="E6F0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9DCDE-6F45-4E12-93D2-9B37E25A789C}" v="62" dt="2023-07-24T18:11:38.264"/>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85632" autoAdjust="0"/>
  </p:normalViewPr>
  <p:slideViewPr>
    <p:cSldViewPr snapToGrid="0" snapToObjects="1">
      <p:cViewPr varScale="1">
        <p:scale>
          <a:sx n="67" d="100"/>
          <a:sy n="67" d="100"/>
        </p:scale>
        <p:origin x="656" y="44"/>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663887448529899E-2"/>
          <c:y val="3.8922322715562285E-2"/>
          <c:w val="0.9483361125514701"/>
          <c:h val="0.84823421754839345"/>
        </c:manualLayout>
      </c:layout>
      <c:barChart>
        <c:barDir val="col"/>
        <c:grouping val="clustered"/>
        <c:varyColors val="0"/>
        <c:ser>
          <c:idx val="0"/>
          <c:order val="0"/>
          <c:tx>
            <c:strRef>
              <c:f>Sheet1!$B$1</c:f>
              <c:strCache>
                <c:ptCount val="1"/>
                <c:pt idx="0">
                  <c:v>Involvement partners (7) </c:v>
                </c:pt>
              </c:strCache>
            </c:strRef>
          </c:tx>
          <c:spPr>
            <a:solidFill>
              <a:schemeClr val="accent1"/>
            </a:solidFill>
            <a:ln>
              <a:noFill/>
            </a:ln>
            <a:effectLst/>
          </c:spPr>
          <c:invertIfNegative val="0"/>
          <c:cat>
            <c:strRef>
              <c:f>Sheet1!$A$2:$A$8</c:f>
              <c:strCache>
                <c:ptCount val="7"/>
                <c:pt idx="0">
                  <c:v>Coercion </c:v>
                </c:pt>
                <c:pt idx="1">
                  <c:v>Educating </c:v>
                </c:pt>
                <c:pt idx="2">
                  <c:v>Informing </c:v>
                </c:pt>
                <c:pt idx="3">
                  <c:v>Consultation</c:v>
                </c:pt>
                <c:pt idx="4">
                  <c:v>Engagement </c:v>
                </c:pt>
                <c:pt idx="5">
                  <c:v>Co-design </c:v>
                </c:pt>
                <c:pt idx="6">
                  <c:v>Co-production</c:v>
                </c:pt>
              </c:strCache>
            </c:strRef>
          </c:cat>
          <c:val>
            <c:numRef>
              <c:f>Sheet1!$B$2:$B$8</c:f>
              <c:numCache>
                <c:formatCode>General</c:formatCode>
                <c:ptCount val="7"/>
                <c:pt idx="0">
                  <c:v>3</c:v>
                </c:pt>
                <c:pt idx="1">
                  <c:v>1</c:v>
                </c:pt>
                <c:pt idx="2">
                  <c:v>1</c:v>
                </c:pt>
                <c:pt idx="3">
                  <c:v>1</c:v>
                </c:pt>
                <c:pt idx="4">
                  <c:v>1</c:v>
                </c:pt>
                <c:pt idx="5">
                  <c:v>0</c:v>
                </c:pt>
                <c:pt idx="6">
                  <c:v>0</c:v>
                </c:pt>
              </c:numCache>
            </c:numRef>
          </c:val>
          <c:extLst>
            <c:ext xmlns:c16="http://schemas.microsoft.com/office/drawing/2014/chart" uri="{C3380CC4-5D6E-409C-BE32-E72D297353CC}">
              <c16:uniqueId val="{00000000-E2B0-4B5B-9B3F-B1C6ACB4169C}"/>
            </c:ext>
          </c:extLst>
        </c:ser>
        <c:ser>
          <c:idx val="1"/>
          <c:order val="1"/>
          <c:tx>
            <c:strRef>
              <c:f>Sheet1!$C$1</c:f>
              <c:strCache>
                <c:ptCount val="1"/>
                <c:pt idx="0">
                  <c:v>CMHT Staff (21) </c:v>
                </c:pt>
              </c:strCache>
            </c:strRef>
          </c:tx>
          <c:spPr>
            <a:solidFill>
              <a:schemeClr val="accent3"/>
            </a:solidFill>
            <a:ln>
              <a:noFill/>
            </a:ln>
            <a:effectLst/>
          </c:spPr>
          <c:invertIfNegative val="0"/>
          <c:cat>
            <c:strRef>
              <c:f>Sheet1!$A$2:$A$8</c:f>
              <c:strCache>
                <c:ptCount val="7"/>
                <c:pt idx="0">
                  <c:v>Coercion </c:v>
                </c:pt>
                <c:pt idx="1">
                  <c:v>Educating </c:v>
                </c:pt>
                <c:pt idx="2">
                  <c:v>Informing </c:v>
                </c:pt>
                <c:pt idx="3">
                  <c:v>Consultation</c:v>
                </c:pt>
                <c:pt idx="4">
                  <c:v>Engagement </c:v>
                </c:pt>
                <c:pt idx="5">
                  <c:v>Co-design </c:v>
                </c:pt>
                <c:pt idx="6">
                  <c:v>Co-production</c:v>
                </c:pt>
              </c:strCache>
            </c:strRef>
          </c:cat>
          <c:val>
            <c:numRef>
              <c:f>Sheet1!$C$2:$C$8</c:f>
              <c:numCache>
                <c:formatCode>General</c:formatCode>
                <c:ptCount val="7"/>
                <c:pt idx="0">
                  <c:v>2</c:v>
                </c:pt>
                <c:pt idx="1">
                  <c:v>2</c:v>
                </c:pt>
                <c:pt idx="2">
                  <c:v>3</c:v>
                </c:pt>
                <c:pt idx="3">
                  <c:v>6</c:v>
                </c:pt>
                <c:pt idx="4">
                  <c:v>5</c:v>
                </c:pt>
                <c:pt idx="5">
                  <c:v>0</c:v>
                </c:pt>
                <c:pt idx="6">
                  <c:v>0</c:v>
                </c:pt>
              </c:numCache>
            </c:numRef>
          </c:val>
          <c:extLst>
            <c:ext xmlns:c16="http://schemas.microsoft.com/office/drawing/2014/chart" uri="{C3380CC4-5D6E-409C-BE32-E72D297353CC}">
              <c16:uniqueId val="{00000001-E2B0-4B5B-9B3F-B1C6ACB4169C}"/>
            </c:ext>
          </c:extLst>
        </c:ser>
        <c:ser>
          <c:idx val="2"/>
          <c:order val="2"/>
          <c:tx>
            <c:strRef>
              <c:f>Sheet1!$D$1</c:f>
              <c:strCache>
                <c:ptCount val="1"/>
                <c:pt idx="0">
                  <c:v>Involvement Team (4) </c:v>
                </c:pt>
              </c:strCache>
            </c:strRef>
          </c:tx>
          <c:spPr>
            <a:solidFill>
              <a:schemeClr val="accent5"/>
            </a:solidFill>
            <a:ln>
              <a:noFill/>
            </a:ln>
            <a:effectLst/>
          </c:spPr>
          <c:invertIfNegative val="0"/>
          <c:cat>
            <c:strRef>
              <c:f>Sheet1!$A$2:$A$8</c:f>
              <c:strCache>
                <c:ptCount val="7"/>
                <c:pt idx="0">
                  <c:v>Coercion </c:v>
                </c:pt>
                <c:pt idx="1">
                  <c:v>Educating </c:v>
                </c:pt>
                <c:pt idx="2">
                  <c:v>Informing </c:v>
                </c:pt>
                <c:pt idx="3">
                  <c:v>Consultation</c:v>
                </c:pt>
                <c:pt idx="4">
                  <c:v>Engagement </c:v>
                </c:pt>
                <c:pt idx="5">
                  <c:v>Co-design </c:v>
                </c:pt>
                <c:pt idx="6">
                  <c:v>Co-production</c:v>
                </c:pt>
              </c:strCache>
            </c:strRef>
          </c:cat>
          <c:val>
            <c:numRef>
              <c:f>Sheet1!$D$2:$D$8</c:f>
              <c:numCache>
                <c:formatCode>General</c:formatCode>
                <c:ptCount val="7"/>
                <c:pt idx="3">
                  <c:v>1</c:v>
                </c:pt>
                <c:pt idx="4">
                  <c:v>3</c:v>
                </c:pt>
              </c:numCache>
            </c:numRef>
          </c:val>
          <c:extLst>
            <c:ext xmlns:c16="http://schemas.microsoft.com/office/drawing/2014/chart" uri="{C3380CC4-5D6E-409C-BE32-E72D297353CC}">
              <c16:uniqueId val="{00000002-E2B0-4B5B-9B3F-B1C6ACB4169C}"/>
            </c:ext>
          </c:extLst>
        </c:ser>
        <c:dLbls>
          <c:showLegendKey val="0"/>
          <c:showVal val="0"/>
          <c:showCatName val="0"/>
          <c:showSerName val="0"/>
          <c:showPercent val="0"/>
          <c:showBubbleSize val="0"/>
        </c:dLbls>
        <c:gapWidth val="219"/>
        <c:overlap val="-27"/>
        <c:axId val="380746128"/>
        <c:axId val="380747112"/>
      </c:barChart>
      <c:catAx>
        <c:axId val="380746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747112"/>
        <c:crosses val="autoZero"/>
        <c:auto val="1"/>
        <c:lblAlgn val="ctr"/>
        <c:lblOffset val="100"/>
        <c:noMultiLvlLbl val="0"/>
      </c:catAx>
      <c:valAx>
        <c:axId val="380747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746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GB" dirty="0"/>
          </a:p>
        </p:txBody>
      </p:sp>
    </p:spTree>
    <p:extLst>
      <p:ext uri="{BB962C8B-B14F-4D97-AF65-F5344CB8AC3E}">
        <p14:creationId xmlns:p14="http://schemas.microsoft.com/office/powerpoint/2010/main" val="334829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t>Involvement partners approached to say they were not aware of the opportunities </a:t>
            </a:r>
          </a:p>
          <a:p>
            <a:endParaRPr lang="en-GB" dirty="0"/>
          </a:p>
        </p:txBody>
      </p:sp>
    </p:spTree>
    <p:extLst>
      <p:ext uri="{BB962C8B-B14F-4D97-AF65-F5344CB8AC3E}">
        <p14:creationId xmlns:p14="http://schemas.microsoft.com/office/powerpoint/2010/main" val="251342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sz="800" b="1" dirty="0">
                <a:effectLst/>
                <a:latin typeface="Arial" panose="020B0604020202020204" pitchFamily="34" charset="0"/>
                <a:ea typeface="Times New Roman" panose="02020603050405020304" pitchFamily="18" charset="0"/>
                <a:cs typeface="Arial" panose="020B0604020202020204" pitchFamily="34" charset="0"/>
              </a:rPr>
              <a:t>Intended </a:t>
            </a:r>
            <a:r>
              <a:rPr lang="en-US" sz="800" b="1" dirty="0" err="1">
                <a:effectLst/>
                <a:latin typeface="Arial" panose="020B0604020202020204" pitchFamily="34" charset="0"/>
                <a:ea typeface="Times New Roman" panose="02020603050405020304" pitchFamily="18" charset="0"/>
                <a:cs typeface="Arial" panose="020B0604020202020204" pitchFamily="34" charset="0"/>
              </a:rPr>
              <a:t>organisational</a:t>
            </a:r>
            <a:r>
              <a:rPr lang="en-US" sz="800" b="1" dirty="0">
                <a:effectLst/>
                <a:latin typeface="Arial" panose="020B0604020202020204" pitchFamily="34" charset="0"/>
                <a:ea typeface="Times New Roman" panose="02020603050405020304" pitchFamily="18" charset="0"/>
                <a:cs typeface="Arial" panose="020B0604020202020204" pitchFamily="34" charset="0"/>
              </a:rPr>
              <a:t> impact: </a:t>
            </a:r>
          </a:p>
          <a:p>
            <a:pPr>
              <a:lnSpc>
                <a:spcPct val="115000"/>
              </a:lnSpc>
              <a:spcAft>
                <a:spcPts val="800"/>
              </a:spcAft>
            </a:pPr>
            <a:r>
              <a:rPr lang="en-US" sz="800" b="1" dirty="0">
                <a:ln>
                  <a:noFill/>
                </a:ln>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Anticipated Benefits: </a:t>
            </a:r>
            <a:endParaRPr lang="en-GB" sz="800" dirty="0">
              <a:ln>
                <a:noFill/>
              </a:ln>
              <a:solidFill>
                <a:srgbClr val="000000"/>
              </a:solidFill>
              <a:effectLst/>
              <a:uFill>
                <a:solidFill>
                  <a:srgbClr val="000000"/>
                </a:solidFill>
              </a:uFill>
              <a:latin typeface="Arial" panose="020B0604020202020204" pitchFamily="34" charset="0"/>
              <a:ea typeface="Arial Unicode MS"/>
              <a:cs typeface="Arial" panose="020B0604020202020204" pitchFamily="34" charset="0"/>
            </a:endParaRPr>
          </a:p>
          <a:p>
            <a:pPr>
              <a:lnSpc>
                <a:spcPct val="115000"/>
              </a:lnSpc>
              <a:spcAft>
                <a:spcPts val="800"/>
              </a:spcAft>
            </a:pPr>
            <a:r>
              <a:rPr lang="en-US" sz="800" dirty="0">
                <a:ln>
                  <a:noFill/>
                </a:ln>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To evaluate the effectiveness of coproduction within Community Mental Health </a:t>
            </a:r>
            <a:r>
              <a:rPr lang="en-US" dirty="0">
                <a:solidFill>
                  <a:srgbClr val="000000"/>
                </a:solidFill>
                <a:uFill>
                  <a:solidFill>
                    <a:srgbClr val="000000"/>
                  </a:solidFill>
                </a:uFill>
                <a:latin typeface="Arial" panose="020B0604020202020204" pitchFamily="34" charset="0"/>
                <a:ea typeface="Arial Unicode MS"/>
                <a:cs typeface="Arial" panose="020B0604020202020204" pitchFamily="34" charset="0"/>
              </a:rPr>
              <a:t>Services. </a:t>
            </a:r>
          </a:p>
          <a:p>
            <a:pPr>
              <a:lnSpc>
                <a:spcPct val="115000"/>
              </a:lnSpc>
              <a:spcAft>
                <a:spcPts val="800"/>
              </a:spcAft>
            </a:pPr>
            <a:r>
              <a:rPr lang="en-US" sz="800" dirty="0">
                <a:ln>
                  <a:noFill/>
                </a:ln>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To provide recommendations and an action pla</a:t>
            </a:r>
            <a:r>
              <a:rPr lang="en-US" dirty="0">
                <a:solidFill>
                  <a:srgbClr val="000000"/>
                </a:solidFill>
                <a:uFill>
                  <a:solidFill>
                    <a:srgbClr val="000000"/>
                  </a:solidFill>
                </a:uFill>
                <a:latin typeface="Arial" panose="020B0604020202020204" pitchFamily="34" charset="0"/>
                <a:ea typeface="Arial Unicode MS"/>
                <a:cs typeface="Arial" panose="020B0604020202020204" pitchFamily="34" charset="0"/>
              </a:rPr>
              <a:t>n for </a:t>
            </a:r>
            <a:r>
              <a:rPr lang="en-US" sz="800" dirty="0">
                <a:ln>
                  <a:noFill/>
                </a:ln>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improving the overall quality of coproduction. </a:t>
            </a:r>
            <a:endParaRPr lang="en-GB" sz="800" dirty="0">
              <a:effectLst/>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Tree>
    <p:extLst>
      <p:ext uri="{BB962C8B-B14F-4D97-AF65-F5344CB8AC3E}">
        <p14:creationId xmlns:p14="http://schemas.microsoft.com/office/powerpoint/2010/main" val="181839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62022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8D37-0763-A7BC-E784-8B9DB9157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25F0C7-255B-2DE8-19AE-A72352DA5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265DC8A-2DA4-EBD0-63E4-8CBF1E76E58C}"/>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5" name="Footer Placeholder 4">
            <a:extLst>
              <a:ext uri="{FF2B5EF4-FFF2-40B4-BE49-F238E27FC236}">
                <a16:creationId xmlns:a16="http://schemas.microsoft.com/office/drawing/2014/main" id="{0ADECB56-688B-769F-F705-8A4EBF11B8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260CDD-4D99-2A7F-B815-D2CF2DF38639}"/>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7" name="Freeform: Shape 6">
            <a:extLst>
              <a:ext uri="{FF2B5EF4-FFF2-40B4-BE49-F238E27FC236}">
                <a16:creationId xmlns:a16="http://schemas.microsoft.com/office/drawing/2014/main" id="{E78581F1-9A5A-5E7C-0C1B-2E7A8FA93776}"/>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8847C064-9B75-76A3-0F29-174E18584D3F}"/>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185013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433B-E09E-7D53-05A1-21909F83C9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C847D5-D7C8-5E9D-5F5F-98C74B00D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88752D-AE09-3A7F-23CF-53CA18BC8EA0}"/>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5" name="Footer Placeholder 4">
            <a:extLst>
              <a:ext uri="{FF2B5EF4-FFF2-40B4-BE49-F238E27FC236}">
                <a16:creationId xmlns:a16="http://schemas.microsoft.com/office/drawing/2014/main" id="{79FBA273-14E1-BB9D-F4FA-C76130AE2D3B}"/>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C0B62731-7531-9B1A-6577-34833F6B4134}"/>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5056224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7ECA96-FF71-9BB4-2BA8-465BC856A4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15EE83-26BE-AF15-2132-3E421EBA77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05CE21-87BB-2002-D277-7C9E652CF9E1}"/>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5" name="Footer Placeholder 4">
            <a:extLst>
              <a:ext uri="{FF2B5EF4-FFF2-40B4-BE49-F238E27FC236}">
                <a16:creationId xmlns:a16="http://schemas.microsoft.com/office/drawing/2014/main" id="{0BB408CD-FDCA-8B76-8924-A3BF8AD24647}"/>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15B84E72-793C-BE58-43B5-0E9635E8D8BD}"/>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21464165"/>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6955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4117803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DCED-E9E9-41C2-8D1B-7781086A27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202474-10A9-4128-DB66-08E10363DA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03928A-08A7-C584-5672-E3320EFC2026}"/>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5" name="Footer Placeholder 4">
            <a:extLst>
              <a:ext uri="{FF2B5EF4-FFF2-40B4-BE49-F238E27FC236}">
                <a16:creationId xmlns:a16="http://schemas.microsoft.com/office/drawing/2014/main" id="{84ADA203-94E2-072C-C025-DCDDB12C5960}"/>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09FBD7FB-6ADF-0DE4-455A-FF3C3E769B51}"/>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0541169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1E9E-6F3E-18BC-2465-5086E6FF1F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81A60C-8EBC-8286-F4EA-70B4591370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C37A66-8414-84DF-B98F-171A068D4636}"/>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5" name="Footer Placeholder 4">
            <a:extLst>
              <a:ext uri="{FF2B5EF4-FFF2-40B4-BE49-F238E27FC236}">
                <a16:creationId xmlns:a16="http://schemas.microsoft.com/office/drawing/2014/main" id="{CA74EAF5-DE3B-3873-2938-54DD469ECF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AD52F0-BD9F-63FB-AB3E-E59986784EBC}"/>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7" name="Freeform: Shape 6">
            <a:extLst>
              <a:ext uri="{FF2B5EF4-FFF2-40B4-BE49-F238E27FC236}">
                <a16:creationId xmlns:a16="http://schemas.microsoft.com/office/drawing/2014/main" id="{BA4FFD4E-C6A6-374E-BE5B-3BD8C85DC5C6}"/>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D7B7535D-7204-83E2-B523-49EFC9C4FFFE}"/>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EF9921C1-1561-8B15-A597-D718D3E4C739}"/>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0" name="Freeform: Shape 9">
            <a:extLst>
              <a:ext uri="{FF2B5EF4-FFF2-40B4-BE49-F238E27FC236}">
                <a16:creationId xmlns:a16="http://schemas.microsoft.com/office/drawing/2014/main" id="{DCCD1DA4-D474-99C2-68A6-01CDEFAFB2E0}"/>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D406A7AB-7D61-3F6D-22FC-7B28D2783B05}"/>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36065AF-ECA1-73E2-DC1D-15C137B21132}"/>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399719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5518-0579-1508-FE24-17794CAADB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D5F08E-A365-B465-02B4-29D5593046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18F640-F5E2-2ACD-CF94-0257FF155B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3D3925-10E9-9066-4D04-02D95DCA850A}"/>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6" name="Footer Placeholder 5">
            <a:extLst>
              <a:ext uri="{FF2B5EF4-FFF2-40B4-BE49-F238E27FC236}">
                <a16:creationId xmlns:a16="http://schemas.microsoft.com/office/drawing/2014/main" id="{39A8C68D-6082-0478-FD9D-D1694D8EE970}"/>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9132036-80EB-3365-6524-EA9413E08E7D}"/>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0620192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EE7B-6FD0-C02D-47DA-186D25CEA9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8EF13C-7A10-C796-FAE8-F85FF65B2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9D2EB4-7FF4-D434-36E6-E7EE700648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B06C00-6C35-2EDC-B094-F3471DDE09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C5805-013B-C59D-2A8C-36234E11A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0ADBE9-36B0-9AE7-AEA8-810FC55974FD}"/>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8" name="Footer Placeholder 7">
            <a:extLst>
              <a:ext uri="{FF2B5EF4-FFF2-40B4-BE49-F238E27FC236}">
                <a16:creationId xmlns:a16="http://schemas.microsoft.com/office/drawing/2014/main" id="{C7C564AD-2B80-026F-88C1-0B78F843F60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440AA4-A7AA-9ED3-42D8-4E91327CA7AF}"/>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10" name="Image 0" descr="preencoded.png">
            <a:extLst>
              <a:ext uri="{FF2B5EF4-FFF2-40B4-BE49-F238E27FC236}">
                <a16:creationId xmlns:a16="http://schemas.microsoft.com/office/drawing/2014/main" id="{6CF243A6-3A07-729E-10C6-83D0A400DECF}"/>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98178A5E-5490-F792-E762-DCCB2A68C6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2" name="Image 5" descr="preencoded.png">
            <a:extLst>
              <a:ext uri="{FF2B5EF4-FFF2-40B4-BE49-F238E27FC236}">
                <a16:creationId xmlns:a16="http://schemas.microsoft.com/office/drawing/2014/main" id="{E4D33DB5-B5C6-BEC4-8FDC-11B88729C396}"/>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3" name="Image 6" descr="preencoded.png">
            <a:extLst>
              <a:ext uri="{FF2B5EF4-FFF2-40B4-BE49-F238E27FC236}">
                <a16:creationId xmlns:a16="http://schemas.microsoft.com/office/drawing/2014/main" id="{99841D0F-D028-43D9-85D3-5900C7446D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Tree>
    <p:extLst>
      <p:ext uri="{BB962C8B-B14F-4D97-AF65-F5344CB8AC3E}">
        <p14:creationId xmlns:p14="http://schemas.microsoft.com/office/powerpoint/2010/main" val="160310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DBBD-6D07-233C-4FE0-0611E620DE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941FDF-7469-90B1-E474-65203A51DF16}"/>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4" name="Footer Placeholder 3">
            <a:extLst>
              <a:ext uri="{FF2B5EF4-FFF2-40B4-BE49-F238E27FC236}">
                <a16:creationId xmlns:a16="http://schemas.microsoft.com/office/drawing/2014/main" id="{E2E1E981-1B46-638A-F2A4-EB8003402F84}"/>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DE72166-3752-6E45-0C65-624845BFF523}"/>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6" name="Freeform: Shape 5">
            <a:extLst>
              <a:ext uri="{FF2B5EF4-FFF2-40B4-BE49-F238E27FC236}">
                <a16:creationId xmlns:a16="http://schemas.microsoft.com/office/drawing/2014/main" id="{D12466F5-E96C-C728-63B7-E987696BE94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E4F1F713-FB39-63A2-306E-04D1DCA7E44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461874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926D6-78CA-FEF9-F416-576FBFC8955A}"/>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3" name="Footer Placeholder 2">
            <a:extLst>
              <a:ext uri="{FF2B5EF4-FFF2-40B4-BE49-F238E27FC236}">
                <a16:creationId xmlns:a16="http://schemas.microsoft.com/office/drawing/2014/main" id="{A5F9ADA0-9ADA-F7F7-906F-A69C7E611026}"/>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B58628DF-D061-24AB-E9A4-0B3372EECAD3}"/>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5" name="Freeform: Shape 4">
            <a:extLst>
              <a:ext uri="{FF2B5EF4-FFF2-40B4-BE49-F238E27FC236}">
                <a16:creationId xmlns:a16="http://schemas.microsoft.com/office/drawing/2014/main" id="{E136B3FB-0D0B-F9A4-D286-9D11874AA6C9}"/>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5">
            <a:extLst>
              <a:ext uri="{FF2B5EF4-FFF2-40B4-BE49-F238E27FC236}">
                <a16:creationId xmlns:a16="http://schemas.microsoft.com/office/drawing/2014/main" id="{19CF2CC0-6408-A9AD-07D5-817713D60846}"/>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47847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40DE-6E56-E551-3FC4-72448AE5A8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88DA7E-10A9-7AF7-04B4-973C2617AA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47A569-E3B0-A88D-0CBF-DDA35B5EF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0B2E2-F53E-DF81-5186-9A270B3E7672}"/>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6" name="Footer Placeholder 5">
            <a:extLst>
              <a:ext uri="{FF2B5EF4-FFF2-40B4-BE49-F238E27FC236}">
                <a16:creationId xmlns:a16="http://schemas.microsoft.com/office/drawing/2014/main" id="{5165DCD4-D0AC-FD4B-63E7-EB2A46668F7D}"/>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FBEDEEBA-7422-36EB-B10E-0DB04A28F20C}"/>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8" name="Freeform: Shape 7">
            <a:extLst>
              <a:ext uri="{FF2B5EF4-FFF2-40B4-BE49-F238E27FC236}">
                <a16:creationId xmlns:a16="http://schemas.microsoft.com/office/drawing/2014/main" id="{C521E27E-4157-4CBC-39EE-685CE20292ED}"/>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92170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9225-CAB5-65D3-9B69-143914ECCB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800119-5C9C-CD01-BFBB-CD1B477F1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DFB539-5487-268E-1C05-55502E11CF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EE39B-DD8F-C50C-EE51-A4F896A3BD07}"/>
              </a:ext>
            </a:extLst>
          </p:cNvPr>
          <p:cNvSpPr>
            <a:spLocks noGrp="1"/>
          </p:cNvSpPr>
          <p:nvPr>
            <p:ph type="dt" sz="half" idx="10"/>
          </p:nvPr>
        </p:nvSpPr>
        <p:spPr/>
        <p:txBody>
          <a:bodyPr/>
          <a:lstStyle/>
          <a:p>
            <a:fld id="{8E36636D-D922-432D-A958-524484B5923D}" type="datetimeFigureOut">
              <a:rPr lang="en-US" smtClean="0"/>
              <a:pPr/>
              <a:t>8/9/2023</a:t>
            </a:fld>
            <a:endParaRPr lang="en-US" dirty="0"/>
          </a:p>
        </p:txBody>
      </p:sp>
      <p:sp>
        <p:nvSpPr>
          <p:cNvPr id="6" name="Footer Placeholder 5">
            <a:extLst>
              <a:ext uri="{FF2B5EF4-FFF2-40B4-BE49-F238E27FC236}">
                <a16:creationId xmlns:a16="http://schemas.microsoft.com/office/drawing/2014/main" id="{DA52713C-E8F0-E6B9-C92B-95AE8C95F45F}"/>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B518A36-34E9-0181-D1D0-5173CA06FD53}"/>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8" name="Freeform: Shape 7">
            <a:extLst>
              <a:ext uri="{FF2B5EF4-FFF2-40B4-BE49-F238E27FC236}">
                <a16:creationId xmlns:a16="http://schemas.microsoft.com/office/drawing/2014/main" id="{0AA28228-1A4A-C518-4FD6-1407EE62DD3A}"/>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1152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7069A3-ABE2-BE85-2C5E-AF5477AE3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2DDCB5-9A3F-C598-6662-FA0D4C80A7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71B591-0F95-B5C5-E839-B665ABE513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pPr/>
              <a:t>8/9/2023</a:t>
            </a:fld>
            <a:endParaRPr lang="en-US" dirty="0"/>
          </a:p>
        </p:txBody>
      </p:sp>
      <p:sp>
        <p:nvSpPr>
          <p:cNvPr id="5" name="Footer Placeholder 4">
            <a:extLst>
              <a:ext uri="{FF2B5EF4-FFF2-40B4-BE49-F238E27FC236}">
                <a16:creationId xmlns:a16="http://schemas.microsoft.com/office/drawing/2014/main" id="{5025274E-8195-8A65-1A61-DD938D9DB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D5B3C3ED-3E2F-2A26-DF24-E231305A9E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1953404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2" r:id="rId12"/>
    <p:sldLayoutId id="2147483768" r:id="rId13"/>
    <p:sldLayoutId id="2147483673" r:id="rId14"/>
    <p:sldLayoutId id="2147483655" r:id="rId15"/>
    <p:sldLayoutId id="2147483654"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mprovementacademy.org/wp-content/uploads/2022/07/201216-Testing-a-toolkit-that-uses-patient-experience-feedback-to-improve-care.pdf"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coalitionforpersonalisedcare.org.uk/resources/a-co-production-model/"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s://www.england.nhs.uk/always-events/co-producti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ngland.nhs.uk/long-read/working-in-partnership-with-people-and-communities-statutory-guidance/#a1-different-ways-of-working-with-people-and-communities"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hyperlink" Target="https://helpuandfun.blogspot.com/2017/01/pet-listening-test-1.html" TargetMode="Externa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blogs.ubc.ca/communicatingscience2018w109/2018/10/08/how-to-develop-critical-thinking-skills/"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ww.thinklocalactpersonal.org.uk/_assets/COPRODUCTION/Ladder-of-coproduction.pdf"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blogs.ubc.ca/communicatingscience2018w109/2018/10/08/how-to-develop-critical-thinking-skills/"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25.jpg"/><Relationship Id="rId4" Type="http://schemas.openxmlformats.org/officeDocument/2006/relationships/image" Target="../media/image36.emf"/></Relationships>
</file>

<file path=ppt/slides/_rels/slide37.xml.rels><?xml version="1.0" encoding="UTF-8" standalone="yes"?>
<Relationships xmlns="http://schemas.openxmlformats.org/package/2006/relationships"><Relationship Id="rId3" Type="http://schemas.openxmlformats.org/officeDocument/2006/relationships/hyperlink" Target="https://achurchforstarvingartists.blog/2017/08/30/are-you-there-god-its-me-jan/"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kingsfund.org.uk/events/improving-quality-of-care"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blogs.ubc.ca/communicatingscience2018w109/2018/10/08/how-to-develop-critical-thinking-skills/"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a:xfrm>
            <a:off x="3287198" y="5207163"/>
            <a:ext cx="5492354" cy="1141851"/>
          </a:xfrm>
          <a:noFill/>
        </p:spPr>
        <p:txBody>
          <a:bodyPr>
            <a:normAutofit fontScale="70000" lnSpcReduction="20000"/>
          </a:bodyPr>
          <a:lstStyle/>
          <a:p>
            <a:r>
              <a:rPr lang="en-US" sz="3800" dirty="0">
                <a:solidFill>
                  <a:srgbClr val="080808"/>
                </a:solidFill>
              </a:rPr>
              <a:t>Lorna Dunsire</a:t>
            </a:r>
          </a:p>
          <a:p>
            <a:r>
              <a:rPr lang="en-US" sz="3800" dirty="0">
                <a:solidFill>
                  <a:srgbClr val="080808"/>
                </a:solidFill>
              </a:rPr>
              <a:t>AHP Lead for Community Mental Health Services for Adults </a:t>
            </a:r>
          </a:p>
          <a:p>
            <a:endParaRPr lang="en-US" sz="2000" dirty="0">
              <a:solidFill>
                <a:srgbClr val="080808"/>
              </a:solidFill>
            </a:endParaRPr>
          </a:p>
        </p:txBody>
      </p:sp>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2582325" y="2018057"/>
            <a:ext cx="6788165" cy="2150719"/>
          </a:xfrm>
          <a:noFill/>
        </p:spPr>
        <p:txBody>
          <a:bodyPr anchor="ctr">
            <a:noAutofit/>
          </a:bodyPr>
          <a:lstStyle/>
          <a:p>
            <a:pPr>
              <a:lnSpc>
                <a:spcPct val="100000"/>
              </a:lnSpc>
            </a:pPr>
            <a:r>
              <a:rPr lang="en-GB" sz="4400" b="1" dirty="0">
                <a:solidFill>
                  <a:srgbClr val="080808"/>
                </a:solidFill>
                <a:effectLst/>
                <a:latin typeface="Arial" panose="020B0604020202020204" pitchFamily="34" charset="0"/>
                <a:ea typeface="Times New Roman" panose="02020603050405020304" pitchFamily="18" charset="0"/>
                <a:cs typeface="Times New Roman" panose="02020603050405020304" pitchFamily="18" charset="0"/>
              </a:rPr>
              <a:t>Some personal reflections on the practical implementation of Coproduction in </a:t>
            </a:r>
            <a:r>
              <a:rPr lang="en-GB" sz="4400" b="1"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Bradford District Care NHS Foundation Trust</a:t>
            </a:r>
            <a:br>
              <a:rPr lang="en-US" sz="2800" b="1" dirty="0">
                <a:solidFill>
                  <a:srgbClr val="080808"/>
                </a:solidFill>
              </a:rPr>
            </a:br>
            <a:endParaRPr lang="en-US" sz="2800" b="1" dirty="0">
              <a:solidFill>
                <a:srgbClr val="080808"/>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315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E938A-46B4-B264-DBEA-DD1E74604376}"/>
              </a:ext>
            </a:extLst>
          </p:cNvPr>
          <p:cNvPicPr>
            <a:picLocks noChangeAspect="1"/>
          </p:cNvPicPr>
          <p:nvPr/>
        </p:nvPicPr>
        <p:blipFill rotWithShape="1">
          <a:blip r:embed="rId2"/>
          <a:srcRect l="39577" t="24641" r="27539" b="12392"/>
          <a:stretch/>
        </p:blipFill>
        <p:spPr>
          <a:xfrm>
            <a:off x="6096000" y="668215"/>
            <a:ext cx="5410471" cy="5824660"/>
          </a:xfrm>
          <a:prstGeom prst="rect">
            <a:avLst/>
          </a:prstGeom>
        </p:spPr>
      </p:pic>
      <p:sp>
        <p:nvSpPr>
          <p:cNvPr id="5" name="Title 1">
            <a:extLst>
              <a:ext uri="{FF2B5EF4-FFF2-40B4-BE49-F238E27FC236}">
                <a16:creationId xmlns:a16="http://schemas.microsoft.com/office/drawing/2014/main" id="{02D47612-30B1-C3DC-D5D3-6D6C48828160}"/>
              </a:ext>
            </a:extLst>
          </p:cNvPr>
          <p:cNvSpPr txBox="1">
            <a:spLocks/>
          </p:cNvSpPr>
          <p:nvPr/>
        </p:nvSpPr>
        <p:spPr>
          <a:xfrm>
            <a:off x="685529" y="876979"/>
            <a:ext cx="4895869" cy="1795498"/>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a:ln w="22225">
                  <a:solidFill>
                    <a:schemeClr val="tx1"/>
                  </a:solidFill>
                  <a:prstDash val="solid"/>
                </a:ln>
                <a:solidFill>
                  <a:schemeClr val="accent5">
                    <a:lumMod val="50000"/>
                  </a:schemeClr>
                </a:solidFill>
              </a:rPr>
              <a:t>The Patient Experience Toolkit </a:t>
            </a:r>
            <a:endParaRPr lang="en-GB" sz="6600" b="1" dirty="0">
              <a:ln w="22225">
                <a:solidFill>
                  <a:schemeClr val="tx1"/>
                </a:solidFill>
                <a:prstDash val="solid"/>
              </a:ln>
              <a:solidFill>
                <a:schemeClr val="accent5">
                  <a:lumMod val="50000"/>
                </a:schemeClr>
              </a:solidFill>
            </a:endParaRPr>
          </a:p>
        </p:txBody>
      </p:sp>
      <p:sp>
        <p:nvSpPr>
          <p:cNvPr id="6" name="TextBox 5">
            <a:extLst>
              <a:ext uri="{FF2B5EF4-FFF2-40B4-BE49-F238E27FC236}">
                <a16:creationId xmlns:a16="http://schemas.microsoft.com/office/drawing/2014/main" id="{867BB6AC-CA40-5A3B-E73E-367CB721BD4A}"/>
              </a:ext>
            </a:extLst>
          </p:cNvPr>
          <p:cNvSpPr txBox="1"/>
          <p:nvPr/>
        </p:nvSpPr>
        <p:spPr>
          <a:xfrm>
            <a:off x="942745" y="3013672"/>
            <a:ext cx="4638653" cy="3170099"/>
          </a:xfrm>
          <a:prstGeom prst="rect">
            <a:avLst/>
          </a:prstGeom>
          <a:noFill/>
        </p:spPr>
        <p:txBody>
          <a:bodyPr wrap="square" rtlCol="0">
            <a:spAutoFit/>
          </a:bodyPr>
          <a:lstStyle/>
          <a:p>
            <a:r>
              <a:rPr lang="en-GB" sz="3200" dirty="0"/>
              <a:t>An example of a tool which uses feedback and understanding experience to drive improvements.</a:t>
            </a:r>
          </a:p>
          <a:p>
            <a:endParaRPr lang="en-GB" dirty="0"/>
          </a:p>
          <a:p>
            <a:r>
              <a:rPr lang="en-GB" dirty="0">
                <a:hlinkClick r:id="rId3"/>
              </a:rPr>
              <a:t>201216-Testing-a-toolkit-that-uses-patient-experience-feedback-to-improve-care.pdf (improvementacademy.org)</a:t>
            </a:r>
            <a:endParaRPr lang="en-GB" dirty="0"/>
          </a:p>
        </p:txBody>
      </p:sp>
    </p:spTree>
    <p:extLst>
      <p:ext uri="{BB962C8B-B14F-4D97-AF65-F5344CB8AC3E}">
        <p14:creationId xmlns:p14="http://schemas.microsoft.com/office/powerpoint/2010/main" val="388693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0FC6-FFD7-DC3E-5D2D-58880B9EBC2C}"/>
              </a:ext>
            </a:extLst>
          </p:cNvPr>
          <p:cNvSpPr>
            <a:spLocks noGrp="1"/>
          </p:cNvSpPr>
          <p:nvPr>
            <p:ph type="title"/>
          </p:nvPr>
        </p:nvSpPr>
        <p:spPr>
          <a:xfrm>
            <a:off x="4038599" y="226033"/>
            <a:ext cx="7725084" cy="1325563"/>
          </a:xfrm>
        </p:spPr>
        <p:txBody>
          <a:bodyPr>
            <a:normAutofit/>
          </a:bodyPr>
          <a:lstStyle/>
          <a:p>
            <a:pPr algn="ctr"/>
            <a:r>
              <a:rPr lang="en-GB" b="1" dirty="0"/>
              <a:t>Community mental health Transformation and Coproduction</a:t>
            </a:r>
          </a:p>
        </p:txBody>
      </p:sp>
      <p:sp>
        <p:nvSpPr>
          <p:cNvPr id="6" name="Content Placeholder 5">
            <a:extLst>
              <a:ext uri="{FF2B5EF4-FFF2-40B4-BE49-F238E27FC236}">
                <a16:creationId xmlns:a16="http://schemas.microsoft.com/office/drawing/2014/main" id="{364B9044-8457-C795-1D62-C075F22365B7}"/>
              </a:ext>
            </a:extLst>
          </p:cNvPr>
          <p:cNvSpPr>
            <a:spLocks noGrp="1"/>
          </p:cNvSpPr>
          <p:nvPr>
            <p:ph sz="quarter" idx="4"/>
          </p:nvPr>
        </p:nvSpPr>
        <p:spPr>
          <a:xfrm>
            <a:off x="3701846" y="1573513"/>
            <a:ext cx="8061838" cy="5147962"/>
          </a:xfrm>
        </p:spPr>
        <p:txBody>
          <a:bodyPr>
            <a:normAutofit fontScale="55000" lnSpcReduction="20000"/>
          </a:bodyPr>
          <a:lstStyle/>
          <a:p>
            <a:pPr marL="0" indent="0">
              <a:spcAft>
                <a:spcPts val="600"/>
              </a:spcAft>
              <a:buNone/>
            </a:pPr>
            <a:endParaRPr lang="en-GB" sz="3400" b="1" dirty="0"/>
          </a:p>
          <a:p>
            <a:pPr marL="0" indent="0">
              <a:spcAft>
                <a:spcPts val="600"/>
              </a:spcAft>
              <a:buNone/>
            </a:pPr>
            <a:r>
              <a:rPr lang="en-GB" sz="6000" b="1" dirty="0"/>
              <a:t>Challenges for Coproduction in our service:</a:t>
            </a:r>
          </a:p>
          <a:p>
            <a:pPr marL="0" indent="0">
              <a:spcAft>
                <a:spcPts val="600"/>
              </a:spcAft>
              <a:buNone/>
            </a:pPr>
            <a:endParaRPr lang="en-GB" sz="6000" b="1" dirty="0"/>
          </a:p>
          <a:p>
            <a:pPr>
              <a:spcAft>
                <a:spcPts val="600"/>
              </a:spcAft>
            </a:pPr>
            <a:r>
              <a:rPr lang="en-GB" sz="6000" dirty="0"/>
              <a:t>No universal responsibility for coproduction</a:t>
            </a:r>
          </a:p>
          <a:p>
            <a:pPr>
              <a:spcAft>
                <a:spcPts val="600"/>
              </a:spcAft>
            </a:pPr>
            <a:r>
              <a:rPr lang="en-GB" sz="6000" dirty="0"/>
              <a:t>‘Involvement Team’ informally seen as responsible for coproduction</a:t>
            </a:r>
          </a:p>
          <a:p>
            <a:pPr>
              <a:spcAft>
                <a:spcPts val="600"/>
              </a:spcAft>
            </a:pPr>
            <a:r>
              <a:rPr lang="en-GB" sz="6000" dirty="0"/>
              <a:t>Lack of understanding: the meaning of coproduction, Practical applications, or shared language</a:t>
            </a:r>
          </a:p>
          <a:p>
            <a:pPr>
              <a:spcAft>
                <a:spcPts val="600"/>
              </a:spcAft>
            </a:pPr>
            <a:r>
              <a:rPr lang="en-GB" sz="6000" dirty="0"/>
              <a:t>Impact on individuals – needs constant reflection</a:t>
            </a:r>
            <a:endParaRPr lang="en-GB" sz="2400" dirty="0"/>
          </a:p>
          <a:p>
            <a:endParaRPr lang="en-GB" sz="2400" dirty="0"/>
          </a:p>
        </p:txBody>
      </p:sp>
      <p:sp>
        <p:nvSpPr>
          <p:cNvPr id="8" name="Slide Number Placeholder 7">
            <a:extLst>
              <a:ext uri="{FF2B5EF4-FFF2-40B4-BE49-F238E27FC236}">
                <a16:creationId xmlns:a16="http://schemas.microsoft.com/office/drawing/2014/main" id="{6F159933-3350-F8B4-9DA5-67F4FBE214CE}"/>
              </a:ext>
            </a:extLst>
          </p:cNvPr>
          <p:cNvSpPr>
            <a:spLocks noGrp="1"/>
          </p:cNvSpPr>
          <p:nvPr>
            <p:ph type="sldNum" sz="quarter" idx="12"/>
          </p:nvPr>
        </p:nvSpPr>
        <p:spPr/>
        <p:txBody>
          <a:bodyPr/>
          <a:lstStyle/>
          <a:p>
            <a:fld id="{48F63A3B-78C7-47BE-AE5E-E10140E04643}" type="slidenum">
              <a:rPr lang="en-US" smtClean="0"/>
              <a:t>11</a:t>
            </a:fld>
            <a:endParaRPr lang="en-US" dirty="0"/>
          </a:p>
        </p:txBody>
      </p:sp>
      <p:pic>
        <p:nvPicPr>
          <p:cNvPr id="10" name="Picture 9">
            <a:extLst>
              <a:ext uri="{FF2B5EF4-FFF2-40B4-BE49-F238E27FC236}">
                <a16:creationId xmlns:a16="http://schemas.microsoft.com/office/drawing/2014/main" id="{A4F0AC48-34EA-5286-B910-59E1D6FE8463}"/>
              </a:ext>
            </a:extLst>
          </p:cNvPr>
          <p:cNvPicPr>
            <a:picLocks noChangeAspect="1"/>
          </p:cNvPicPr>
          <p:nvPr/>
        </p:nvPicPr>
        <p:blipFill rotWithShape="1">
          <a:blip r:embed="rId3"/>
          <a:srcRect l="13656" t="24502" r="51194" b="7294"/>
          <a:stretch/>
        </p:blipFill>
        <p:spPr>
          <a:xfrm rot="20853792">
            <a:off x="357982" y="321159"/>
            <a:ext cx="2620797" cy="2859178"/>
          </a:xfrm>
          <a:prstGeom prst="rect">
            <a:avLst/>
          </a:prstGeom>
          <a:ln w="38100">
            <a:solidFill>
              <a:schemeClr val="accent6">
                <a:lumMod val="50000"/>
              </a:schemeClr>
            </a:solidFill>
          </a:ln>
        </p:spPr>
      </p:pic>
      <p:pic>
        <p:nvPicPr>
          <p:cNvPr id="11" name="Graphic 12">
            <a:extLst>
              <a:ext uri="{FF2B5EF4-FFF2-40B4-BE49-F238E27FC236}">
                <a16:creationId xmlns:a16="http://schemas.microsoft.com/office/drawing/2014/main" id="{FB524566-1FD1-4541-7AFD-F6EFC6C66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95" y="4380930"/>
            <a:ext cx="2892570" cy="1624085"/>
          </a:xfrm>
          <a:prstGeom prst="rect">
            <a:avLst/>
          </a:prstGeom>
          <a:noFill/>
          <a:ln w="38100">
            <a:solidFill>
              <a:schemeClr val="accent6">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133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CB3777-014D-D0D2-FBB3-F399AE73E541}"/>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F0ED3AFA-D825-E8C8-B6D9-E2CB668F26B2}"/>
              </a:ext>
            </a:extLst>
          </p:cNvPr>
          <p:cNvSpPr>
            <a:spLocks noGrp="1"/>
          </p:cNvSpPr>
          <p:nvPr>
            <p:ph type="sldNum" sz="quarter" idx="12"/>
          </p:nvPr>
        </p:nvSpPr>
        <p:spPr/>
        <p:txBody>
          <a:bodyPr/>
          <a:lstStyle/>
          <a:p>
            <a:fld id="{48F63A3B-78C7-47BE-AE5E-E10140E04643}" type="slidenum">
              <a:rPr lang="en-US" smtClean="0"/>
              <a:t>12</a:t>
            </a:fld>
            <a:endParaRPr lang="en-US" dirty="0"/>
          </a:p>
        </p:txBody>
      </p:sp>
      <p:pic>
        <p:nvPicPr>
          <p:cNvPr id="5" name="Picture 4">
            <a:extLst>
              <a:ext uri="{FF2B5EF4-FFF2-40B4-BE49-F238E27FC236}">
                <a16:creationId xmlns:a16="http://schemas.microsoft.com/office/drawing/2014/main" id="{973A13DC-4C6C-67B4-FE81-F1412064AA1D}"/>
              </a:ext>
            </a:extLst>
          </p:cNvPr>
          <p:cNvPicPr>
            <a:picLocks noChangeAspect="1"/>
          </p:cNvPicPr>
          <p:nvPr/>
        </p:nvPicPr>
        <p:blipFill rotWithShape="1">
          <a:blip r:embed="rId2"/>
          <a:srcRect l="27245" t="41510" r="10348" b="20206"/>
          <a:stretch/>
        </p:blipFill>
        <p:spPr>
          <a:xfrm>
            <a:off x="1174907" y="239171"/>
            <a:ext cx="10326933" cy="3561812"/>
          </a:xfrm>
          <a:prstGeom prst="rect">
            <a:avLst/>
          </a:prstGeom>
        </p:spPr>
      </p:pic>
      <p:sp>
        <p:nvSpPr>
          <p:cNvPr id="7" name="TextBox 6">
            <a:extLst>
              <a:ext uri="{FF2B5EF4-FFF2-40B4-BE49-F238E27FC236}">
                <a16:creationId xmlns:a16="http://schemas.microsoft.com/office/drawing/2014/main" id="{CF465363-CA41-4639-AA31-1F8F0038151B}"/>
              </a:ext>
            </a:extLst>
          </p:cNvPr>
          <p:cNvSpPr txBox="1"/>
          <p:nvPr/>
        </p:nvSpPr>
        <p:spPr>
          <a:xfrm>
            <a:off x="838198" y="4026253"/>
            <a:ext cx="11000350" cy="2554545"/>
          </a:xfrm>
          <a:prstGeom prst="rect">
            <a:avLst/>
          </a:prstGeom>
          <a:noFill/>
        </p:spPr>
        <p:txBody>
          <a:bodyPr wrap="square" rtlCol="0">
            <a:spAutoFit/>
          </a:bodyPr>
          <a:lstStyle/>
          <a:p>
            <a:endParaRPr lang="en-US" sz="2400" b="1" i="0" dirty="0">
              <a:effectLst/>
              <a:latin typeface="Arial" panose="020B0604020202020204" pitchFamily="34" charset="0"/>
              <a:cs typeface="Arial" panose="020B0604020202020204" pitchFamily="34" charset="0"/>
            </a:endParaRPr>
          </a:p>
          <a:p>
            <a:pPr algn="ctr"/>
            <a:r>
              <a:rPr lang="en-US" sz="2400" b="1" i="0" dirty="0">
                <a:effectLst/>
                <a:latin typeface="Arial" panose="020B0604020202020204" pitchFamily="34" charset="0"/>
                <a:cs typeface="Arial" panose="020B0604020202020204" pitchFamily="34" charset="0"/>
              </a:rPr>
              <a:t>Focus on Values and </a:t>
            </a:r>
            <a:r>
              <a:rPr lang="en-US" sz="2400" b="1" i="0" dirty="0" err="1">
                <a:effectLst/>
                <a:latin typeface="Arial" panose="020B0604020202020204" pitchFamily="34" charset="0"/>
                <a:cs typeface="Arial" panose="020B0604020202020204" pitchFamily="34" charset="0"/>
              </a:rPr>
              <a:t>Behaviours</a:t>
            </a:r>
            <a:endParaRPr lang="en-US" sz="2400" b="1" i="0" dirty="0">
              <a:effectLst/>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0" i="0" dirty="0">
                <a:effectLst/>
                <a:latin typeface="Arial" panose="020B0604020202020204" pitchFamily="34" charset="0"/>
                <a:cs typeface="Arial" panose="020B0604020202020204" pitchFamily="34" charset="0"/>
              </a:rPr>
              <a:t>Image from</a:t>
            </a:r>
            <a:r>
              <a:rPr lang="en-US" sz="2400" b="0" i="0" dirty="0">
                <a:solidFill>
                  <a:srgbClr val="0070C0"/>
                </a:solidFill>
                <a:effectLst/>
                <a:latin typeface="Arial" panose="020B0604020202020204" pitchFamily="34" charset="0"/>
                <a:cs typeface="Arial" panose="020B0604020202020204" pitchFamily="34" charset="0"/>
              </a:rPr>
              <a:t> </a:t>
            </a:r>
            <a:r>
              <a:rPr lang="en-US" sz="2400" b="0" i="0" u="sng" dirty="0">
                <a:solidFill>
                  <a:srgbClr val="0070C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 Co-production Model</a:t>
            </a:r>
            <a:r>
              <a:rPr lang="en-US" sz="2400" b="0" i="0" dirty="0">
                <a:effectLst/>
                <a:latin typeface="Arial" panose="020B0604020202020204" pitchFamily="34" charset="0"/>
                <a:cs typeface="Arial" panose="020B0604020202020204" pitchFamily="34" charset="0"/>
              </a:rPr>
              <a:t>. Produced by NHS England and Coalition for </a:t>
            </a:r>
            <a:r>
              <a:rPr lang="en-US" sz="2400" b="0" i="0" dirty="0" err="1">
                <a:effectLst/>
                <a:latin typeface="Arial" panose="020B0604020202020204" pitchFamily="34" charset="0"/>
                <a:cs typeface="Arial" panose="020B0604020202020204" pitchFamily="34" charset="0"/>
              </a:rPr>
              <a:t>Personalised</a:t>
            </a:r>
            <a:r>
              <a:rPr lang="en-US" sz="2400" b="0" i="0" dirty="0">
                <a:effectLst/>
                <a:latin typeface="Arial" panose="020B0604020202020204" pitchFamily="34" charset="0"/>
                <a:cs typeface="Arial" panose="020B0604020202020204" pitchFamily="34" charset="0"/>
              </a:rPr>
              <a:t> Care</a:t>
            </a:r>
            <a:r>
              <a:rPr lang="en-US" sz="3200" b="0" i="0" dirty="0">
                <a:effectLst/>
                <a:latin typeface="Arial" panose="020B0604020202020204" pitchFamily="34" charset="0"/>
                <a:cs typeface="Arial" panose="020B0604020202020204" pitchFamily="34" charset="0"/>
              </a:rPr>
              <a:t>. </a:t>
            </a:r>
            <a:r>
              <a:rPr lang="en-US" sz="1400" b="0" i="0" dirty="0">
                <a:effectLst/>
                <a:latin typeface="Arial" panose="020B0604020202020204" pitchFamily="34" charset="0"/>
                <a:cs typeface="Arial" panose="020B0604020202020204" pitchFamily="34" charset="0"/>
              </a:rPr>
              <a:t>(NHS England, 2022, accessed online, available from: </a:t>
            </a:r>
            <a:r>
              <a:rPr lang="en-GB" sz="1400" dirty="0">
                <a:hlinkClick r:id="rId4"/>
              </a:rPr>
              <a:t>NHS England » Co-production</a:t>
            </a:r>
            <a:r>
              <a:rPr lang="en-GB" sz="1400" dirty="0"/>
              <a:t>)</a:t>
            </a:r>
          </a:p>
          <a:p>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747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2DBD9A-E5D3-A457-A3D9-F251AA71D3EC}"/>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0BB0DC3D-1F70-4593-785B-B00BCEC15DF4}"/>
              </a:ext>
            </a:extLst>
          </p:cNvPr>
          <p:cNvSpPr>
            <a:spLocks noGrp="1"/>
          </p:cNvSpPr>
          <p:nvPr>
            <p:ph type="sldNum" sz="quarter" idx="12"/>
          </p:nvPr>
        </p:nvSpPr>
        <p:spPr/>
        <p:txBody>
          <a:bodyPr/>
          <a:lstStyle/>
          <a:p>
            <a:fld id="{48F63A3B-78C7-47BE-AE5E-E10140E04643}" type="slidenum">
              <a:rPr lang="en-US" smtClean="0"/>
              <a:t>13</a:t>
            </a:fld>
            <a:endParaRPr lang="en-US" dirty="0"/>
          </a:p>
        </p:txBody>
      </p:sp>
      <p:pic>
        <p:nvPicPr>
          <p:cNvPr id="5" name="Picture 4">
            <a:extLst>
              <a:ext uri="{FF2B5EF4-FFF2-40B4-BE49-F238E27FC236}">
                <a16:creationId xmlns:a16="http://schemas.microsoft.com/office/drawing/2014/main" id="{95E2A0CE-7F8A-72DA-4444-F04F93B4B054}"/>
              </a:ext>
            </a:extLst>
          </p:cNvPr>
          <p:cNvPicPr>
            <a:picLocks noChangeAspect="1"/>
          </p:cNvPicPr>
          <p:nvPr/>
        </p:nvPicPr>
        <p:blipFill rotWithShape="1">
          <a:blip r:embed="rId2"/>
          <a:srcRect l="28038" t="15573" r="31808" b="13213"/>
          <a:stretch/>
        </p:blipFill>
        <p:spPr>
          <a:xfrm>
            <a:off x="490322" y="282544"/>
            <a:ext cx="6091311" cy="6073806"/>
          </a:xfrm>
          <a:prstGeom prst="rect">
            <a:avLst/>
          </a:prstGeom>
        </p:spPr>
      </p:pic>
      <p:sp>
        <p:nvSpPr>
          <p:cNvPr id="6" name="TextBox 5">
            <a:extLst>
              <a:ext uri="{FF2B5EF4-FFF2-40B4-BE49-F238E27FC236}">
                <a16:creationId xmlns:a16="http://schemas.microsoft.com/office/drawing/2014/main" id="{E05BF38C-7C19-3D0F-F547-0CE86183B8AC}"/>
              </a:ext>
            </a:extLst>
          </p:cNvPr>
          <p:cNvSpPr txBox="1"/>
          <p:nvPr/>
        </p:nvSpPr>
        <p:spPr>
          <a:xfrm>
            <a:off x="6687403" y="1062593"/>
            <a:ext cx="5131557" cy="5293757"/>
          </a:xfrm>
          <a:prstGeom prst="rect">
            <a:avLst/>
          </a:prstGeom>
          <a:noFill/>
        </p:spPr>
        <p:txBody>
          <a:bodyPr wrap="square" rtlCol="0">
            <a:spAutoFit/>
          </a:bodyPr>
          <a:lstStyle/>
          <a:p>
            <a:pPr algn="ctr" fontAlgn="base"/>
            <a:r>
              <a:rPr lang="en-US" sz="3200" b="0" i="0" dirty="0">
                <a:effectLst/>
                <a:latin typeface="-apple-system"/>
              </a:rPr>
              <a:t>This diagram is from </a:t>
            </a:r>
            <a:r>
              <a:rPr lang="en-US" sz="3200" b="0" i="0" u="sng" dirty="0">
                <a:solidFill>
                  <a:srgbClr val="0070C0"/>
                </a:solidFill>
                <a:effectLst/>
                <a:latin typeface="-apple-system"/>
                <a:hlinkClick r:id="rId3">
                  <a:extLst>
                    <a:ext uri="{A12FA001-AC4F-418D-AE19-62706E023703}">
                      <ahyp:hlinkClr xmlns:ahyp="http://schemas.microsoft.com/office/drawing/2018/hyperlinkcolor" val="tx"/>
                    </a:ext>
                  </a:extLst>
                </a:hlinkClick>
              </a:rPr>
              <a:t>Annex A: Implementation</a:t>
            </a:r>
            <a:r>
              <a:rPr lang="en-US" sz="3200" b="0" i="0" dirty="0">
                <a:solidFill>
                  <a:srgbClr val="0070C0"/>
                </a:solidFill>
                <a:effectLst/>
                <a:latin typeface="-apple-system"/>
              </a:rPr>
              <a:t> </a:t>
            </a:r>
            <a:r>
              <a:rPr lang="en-US" sz="3200" b="0" i="0" dirty="0">
                <a:effectLst/>
                <a:latin typeface="-apple-system"/>
              </a:rPr>
              <a:t>of the Statutory guidance for working in partnership with people and communities.</a:t>
            </a:r>
          </a:p>
          <a:p>
            <a:pPr algn="ctr" fontAlgn="base"/>
            <a:r>
              <a:rPr lang="en-US" sz="3200" b="0" i="0" dirty="0">
                <a:effectLst/>
                <a:latin typeface="-apple-system"/>
              </a:rPr>
              <a:t>It shows some of the different ways of working with people and communities.</a:t>
            </a:r>
          </a:p>
          <a:p>
            <a:pPr algn="ctr" fontAlgn="base"/>
            <a:r>
              <a:rPr lang="en-US" sz="3200" dirty="0">
                <a:latin typeface="-apple-system"/>
              </a:rPr>
              <a:t>(NHS England, 2022)</a:t>
            </a:r>
            <a:endParaRPr lang="en-US" sz="3200" b="0" i="0" dirty="0">
              <a:effectLst/>
              <a:latin typeface="-apple-system"/>
            </a:endParaRPr>
          </a:p>
          <a:p>
            <a:pPr algn="ctr"/>
            <a:endParaRPr lang="en-GB" dirty="0"/>
          </a:p>
        </p:txBody>
      </p:sp>
    </p:spTree>
    <p:extLst>
      <p:ext uri="{BB962C8B-B14F-4D97-AF65-F5344CB8AC3E}">
        <p14:creationId xmlns:p14="http://schemas.microsoft.com/office/powerpoint/2010/main" val="219017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E08CA-6DA7-0539-A602-B6C767250D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06" t="14326" b="25775"/>
          <a:stretch/>
        </p:blipFill>
        <p:spPr bwMode="auto">
          <a:xfrm>
            <a:off x="9762978" y="18255"/>
            <a:ext cx="2429022" cy="914486"/>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57DF06-5379-49AB-44FD-9D696BE8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75"/>
            <a:ext cx="12192000" cy="320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linked together&#10;&#10;Description automatically generated with low confidence">
            <a:extLst>
              <a:ext uri="{FF2B5EF4-FFF2-40B4-BE49-F238E27FC236}">
                <a16:creationId xmlns:a16="http://schemas.microsoft.com/office/drawing/2014/main" id="{87C732B9-2BCC-D3D4-AA62-1B3EACC86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45" y="205003"/>
            <a:ext cx="1356621" cy="901439"/>
          </a:xfrm>
          <a:prstGeom prst="rect">
            <a:avLst/>
          </a:prstGeom>
        </p:spPr>
      </p:pic>
      <p:sp>
        <p:nvSpPr>
          <p:cNvPr id="8" name="Title 1">
            <a:extLst>
              <a:ext uri="{FF2B5EF4-FFF2-40B4-BE49-F238E27FC236}">
                <a16:creationId xmlns:a16="http://schemas.microsoft.com/office/drawing/2014/main" id="{F1F6C6B2-8131-58FB-CC82-12D923845411}"/>
              </a:ext>
            </a:extLst>
          </p:cNvPr>
          <p:cNvSpPr txBox="1">
            <a:spLocks/>
          </p:cNvSpPr>
          <p:nvPr/>
        </p:nvSpPr>
        <p:spPr>
          <a:xfrm>
            <a:off x="2889428" y="18255"/>
            <a:ext cx="5616387" cy="17505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r>
              <a:rPr lang="en-GB" b="1" dirty="0"/>
              <a:t>Bradford and Craven</a:t>
            </a:r>
          </a:p>
        </p:txBody>
      </p:sp>
      <p:pic>
        <p:nvPicPr>
          <p:cNvPr id="11" name="Picture 10">
            <a:extLst>
              <a:ext uri="{FF2B5EF4-FFF2-40B4-BE49-F238E27FC236}">
                <a16:creationId xmlns:a16="http://schemas.microsoft.com/office/drawing/2014/main" id="{E26A9365-035D-3511-B178-69A5AEC9BE57}"/>
              </a:ext>
            </a:extLst>
          </p:cNvPr>
          <p:cNvPicPr>
            <a:picLocks noChangeAspect="1"/>
          </p:cNvPicPr>
          <p:nvPr/>
        </p:nvPicPr>
        <p:blipFill rotWithShape="1">
          <a:blip r:embed="rId5"/>
          <a:srcRect l="18749" t="39134" r="51415" b="18909"/>
          <a:stretch/>
        </p:blipFill>
        <p:spPr>
          <a:xfrm>
            <a:off x="7847463" y="2111262"/>
            <a:ext cx="4484545" cy="3545553"/>
          </a:xfrm>
          <a:prstGeom prst="rect">
            <a:avLst/>
          </a:prstGeom>
        </p:spPr>
      </p:pic>
      <p:sp>
        <p:nvSpPr>
          <p:cNvPr id="12" name="Content Placeholder 2">
            <a:extLst>
              <a:ext uri="{FF2B5EF4-FFF2-40B4-BE49-F238E27FC236}">
                <a16:creationId xmlns:a16="http://schemas.microsoft.com/office/drawing/2014/main" id="{CE65EDA2-4AFA-48F8-9AFA-AEFB46D741CA}"/>
              </a:ext>
            </a:extLst>
          </p:cNvPr>
          <p:cNvSpPr txBox="1">
            <a:spLocks/>
          </p:cNvSpPr>
          <p:nvPr/>
        </p:nvSpPr>
        <p:spPr>
          <a:xfrm>
            <a:off x="275645" y="1915206"/>
            <a:ext cx="7434511" cy="4375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GB" sz="3200" dirty="0"/>
              <a:t>Meeting the needs of the population: targeted approaches </a:t>
            </a:r>
          </a:p>
          <a:p>
            <a:pPr marL="457200" indent="-457200"/>
            <a:r>
              <a:rPr lang="en-GB" sz="3200" dirty="0"/>
              <a:t>Diverse population and community</a:t>
            </a:r>
          </a:p>
          <a:p>
            <a:pPr marL="457200" indent="-457200"/>
            <a:r>
              <a:rPr lang="en-GB" sz="3200" dirty="0"/>
              <a:t>Wealth of VCS partners </a:t>
            </a:r>
          </a:p>
          <a:p>
            <a:pPr marL="457200" indent="-457200"/>
            <a:r>
              <a:rPr lang="en-GB" sz="3200" dirty="0"/>
              <a:t>Existing structures in the trust – the Involvement Team and Involvement Partners  </a:t>
            </a:r>
          </a:p>
          <a:p>
            <a:pPr marL="457200" indent="-457200"/>
            <a:endParaRPr lang="en-GB" sz="3200" dirty="0"/>
          </a:p>
        </p:txBody>
      </p:sp>
    </p:spTree>
    <p:extLst>
      <p:ext uri="{BB962C8B-B14F-4D97-AF65-F5344CB8AC3E}">
        <p14:creationId xmlns:p14="http://schemas.microsoft.com/office/powerpoint/2010/main" val="3401712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B3A4-604C-4ECE-B50B-930211D835A9}"/>
              </a:ext>
            </a:extLst>
          </p:cNvPr>
          <p:cNvSpPr>
            <a:spLocks noGrp="1"/>
          </p:cNvSpPr>
          <p:nvPr>
            <p:ph type="title"/>
          </p:nvPr>
        </p:nvSpPr>
        <p:spPr>
          <a:xfrm>
            <a:off x="403672" y="0"/>
            <a:ext cx="7886700" cy="1078214"/>
          </a:xfrm>
        </p:spPr>
        <p:txBody>
          <a:bodyPr>
            <a:normAutofit fontScale="90000"/>
          </a:bodyPr>
          <a:lstStyle/>
          <a:p>
            <a:r>
              <a:rPr lang="en-GB" b="1" dirty="0"/>
              <a:t>Health inequalities in the Bradford District</a:t>
            </a:r>
          </a:p>
        </p:txBody>
      </p:sp>
      <p:pic>
        <p:nvPicPr>
          <p:cNvPr id="4" name="Picture 3">
            <a:extLst>
              <a:ext uri="{FF2B5EF4-FFF2-40B4-BE49-F238E27FC236}">
                <a16:creationId xmlns:a16="http://schemas.microsoft.com/office/drawing/2014/main" id="{2C350670-EFF6-4141-A36E-F8317BF439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13" t="29579" r="22328" b="31187"/>
          <a:stretch/>
        </p:blipFill>
        <p:spPr bwMode="auto">
          <a:xfrm>
            <a:off x="0" y="1481647"/>
            <a:ext cx="12192000" cy="5358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043297EA-9DC1-45E1-A843-65BBED05ADDE}"/>
              </a:ext>
            </a:extLst>
          </p:cNvPr>
          <p:cNvSpPr txBox="1"/>
          <p:nvPr/>
        </p:nvSpPr>
        <p:spPr>
          <a:xfrm>
            <a:off x="163040" y="4160696"/>
            <a:ext cx="2451823" cy="1754326"/>
          </a:xfrm>
          <a:prstGeom prst="rect">
            <a:avLst/>
          </a:prstGeom>
          <a:noFill/>
          <a:ln w="38100">
            <a:solidFill>
              <a:schemeClr val="bg1"/>
            </a:solidFill>
          </a:ln>
        </p:spPr>
        <p:txBody>
          <a:bodyPr wrap="square" rtlCol="0">
            <a:spAutoFit/>
          </a:bodyPr>
          <a:lstStyle/>
          <a:p>
            <a:pPr algn="ctr">
              <a:defRPr/>
            </a:pPr>
            <a:r>
              <a:rPr lang="en-GB" b="1" dirty="0">
                <a:solidFill>
                  <a:schemeClr val="bg1"/>
                </a:solidFill>
                <a:latin typeface="Calibri" panose="020F0502020204030204"/>
              </a:rPr>
              <a:t>For Craven </a:t>
            </a:r>
            <a:r>
              <a:rPr lang="en-GB" dirty="0">
                <a:solidFill>
                  <a:schemeClr val="bg1"/>
                </a:solidFill>
                <a:latin typeface="Calibri" panose="020F0502020204030204"/>
              </a:rPr>
              <a:t>we also need to consider the inequalities linked to rural locations , social isolation and an ageing population </a:t>
            </a:r>
          </a:p>
        </p:txBody>
      </p:sp>
      <p:pic>
        <p:nvPicPr>
          <p:cNvPr id="5" name="Picture 4">
            <a:extLst>
              <a:ext uri="{FF2B5EF4-FFF2-40B4-BE49-F238E27FC236}">
                <a16:creationId xmlns:a16="http://schemas.microsoft.com/office/drawing/2014/main" id="{4C230F35-7C00-C86F-F724-CFA649F55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06" t="14326" b="25775"/>
          <a:stretch/>
        </p:blipFill>
        <p:spPr bwMode="auto">
          <a:xfrm>
            <a:off x="9762978" y="18255"/>
            <a:ext cx="2429022" cy="914486"/>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8BCF9D-6AFC-4910-D349-ADB5F87D2CFC}"/>
              </a:ext>
            </a:extLst>
          </p:cNvPr>
          <p:cNvSpPr txBox="1"/>
          <p:nvPr/>
        </p:nvSpPr>
        <p:spPr>
          <a:xfrm>
            <a:off x="346215" y="1018321"/>
            <a:ext cx="10970181" cy="523220"/>
          </a:xfrm>
          <a:prstGeom prst="rect">
            <a:avLst/>
          </a:prstGeom>
          <a:noFill/>
        </p:spPr>
        <p:txBody>
          <a:bodyPr wrap="square" rtlCol="0">
            <a:spAutoFit/>
          </a:bodyPr>
          <a:lstStyle/>
          <a:p>
            <a:r>
              <a:rPr lang="en-GB" sz="2800" dirty="0"/>
              <a:t>Knowing where challenges lie, and identifying under-served populations</a:t>
            </a:r>
          </a:p>
        </p:txBody>
      </p:sp>
    </p:spTree>
    <p:extLst>
      <p:ext uri="{BB962C8B-B14F-4D97-AF65-F5344CB8AC3E}">
        <p14:creationId xmlns:p14="http://schemas.microsoft.com/office/powerpoint/2010/main" val="298994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E08CA-6DA7-0539-A602-B6C767250D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06" t="14326" b="25775"/>
          <a:stretch/>
        </p:blipFill>
        <p:spPr bwMode="auto">
          <a:xfrm>
            <a:off x="9762978" y="18255"/>
            <a:ext cx="2429022" cy="914486"/>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57DF06-5379-49AB-44FD-9D696BE8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75"/>
            <a:ext cx="12192000" cy="320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1F6C6B2-8131-58FB-CC82-12D923845411}"/>
              </a:ext>
            </a:extLst>
          </p:cNvPr>
          <p:cNvSpPr txBox="1">
            <a:spLocks/>
          </p:cNvSpPr>
          <p:nvPr/>
        </p:nvSpPr>
        <p:spPr>
          <a:xfrm>
            <a:off x="718853" y="-18785"/>
            <a:ext cx="8210834" cy="17505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r>
              <a:rPr lang="en-GB" sz="3600" b="1" dirty="0">
                <a:latin typeface="Arial" panose="020B0604020202020204" pitchFamily="34" charset="0"/>
                <a:cs typeface="Arial" panose="020B0604020202020204" pitchFamily="34" charset="0"/>
              </a:rPr>
              <a:t>Hearing, listening to, and involving the Voice of Experience </a:t>
            </a:r>
          </a:p>
        </p:txBody>
      </p:sp>
      <p:sp>
        <p:nvSpPr>
          <p:cNvPr id="12" name="Content Placeholder 2">
            <a:extLst>
              <a:ext uri="{FF2B5EF4-FFF2-40B4-BE49-F238E27FC236}">
                <a16:creationId xmlns:a16="http://schemas.microsoft.com/office/drawing/2014/main" id="{CE65EDA2-4AFA-48F8-9AFA-AEFB46D741CA}"/>
              </a:ext>
            </a:extLst>
          </p:cNvPr>
          <p:cNvSpPr txBox="1">
            <a:spLocks/>
          </p:cNvSpPr>
          <p:nvPr/>
        </p:nvSpPr>
        <p:spPr>
          <a:xfrm>
            <a:off x="5703424" y="2530781"/>
            <a:ext cx="6212931" cy="35314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t>Practical tips – Questions to ask yourself:  </a:t>
            </a:r>
          </a:p>
          <a:p>
            <a:r>
              <a:rPr lang="en-GB" sz="3200" dirty="0"/>
              <a:t>How can I best hear the Voice of Experience? (method)</a:t>
            </a:r>
          </a:p>
          <a:p>
            <a:r>
              <a:rPr lang="en-GB" sz="3200" dirty="0"/>
              <a:t>Am I asking the right questions?</a:t>
            </a:r>
          </a:p>
          <a:p>
            <a:r>
              <a:rPr lang="en-GB" sz="3200" dirty="0"/>
              <a:t>Who can help me? </a:t>
            </a:r>
          </a:p>
          <a:p>
            <a:r>
              <a:rPr lang="en-GB" sz="3200" dirty="0"/>
              <a:t>Which/where/who are the under-served populations?</a:t>
            </a:r>
          </a:p>
          <a:p>
            <a:pPr marL="0" indent="0">
              <a:buNone/>
            </a:pPr>
            <a:endParaRPr lang="en-GB" sz="3200" dirty="0"/>
          </a:p>
        </p:txBody>
      </p:sp>
      <p:pic>
        <p:nvPicPr>
          <p:cNvPr id="7" name="Picture 6" descr="A colorful headphones with a sound wave&#10;&#10;Description automatically generated">
            <a:extLst>
              <a:ext uri="{FF2B5EF4-FFF2-40B4-BE49-F238E27FC236}">
                <a16:creationId xmlns:a16="http://schemas.microsoft.com/office/drawing/2014/main" id="{6902B7AC-9D92-C58A-BC12-46C9302CDE4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5744" r="18672"/>
          <a:stretch/>
        </p:blipFill>
        <p:spPr>
          <a:xfrm>
            <a:off x="275645" y="2252850"/>
            <a:ext cx="4696625" cy="3378817"/>
          </a:xfrm>
          <a:prstGeom prst="rect">
            <a:avLst/>
          </a:prstGeom>
        </p:spPr>
      </p:pic>
    </p:spTree>
    <p:extLst>
      <p:ext uri="{BB962C8B-B14F-4D97-AF65-F5344CB8AC3E}">
        <p14:creationId xmlns:p14="http://schemas.microsoft.com/office/powerpoint/2010/main" val="3207282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366FFC-F3D1-0F3F-1D47-F406A1BB94BC}"/>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85064868-122D-A068-2B15-CA5C53BD99C6}"/>
              </a:ext>
            </a:extLst>
          </p:cNvPr>
          <p:cNvSpPr>
            <a:spLocks noGrp="1"/>
          </p:cNvSpPr>
          <p:nvPr>
            <p:ph type="sldNum" sz="quarter" idx="12"/>
          </p:nvPr>
        </p:nvSpPr>
        <p:spPr/>
        <p:txBody>
          <a:bodyPr/>
          <a:lstStyle/>
          <a:p>
            <a:fld id="{48F63A3B-78C7-47BE-AE5E-E10140E04643}" type="slidenum">
              <a:rPr lang="en-US" smtClean="0"/>
              <a:t>17</a:t>
            </a:fld>
            <a:endParaRPr lang="en-US" dirty="0"/>
          </a:p>
        </p:txBody>
      </p:sp>
      <p:grpSp>
        <p:nvGrpSpPr>
          <p:cNvPr id="4" name="Group 3">
            <a:extLst>
              <a:ext uri="{FF2B5EF4-FFF2-40B4-BE49-F238E27FC236}">
                <a16:creationId xmlns:a16="http://schemas.microsoft.com/office/drawing/2014/main" id="{085A150E-88D6-E1D3-B71F-CF409B8D0E8A}"/>
              </a:ext>
            </a:extLst>
          </p:cNvPr>
          <p:cNvGrpSpPr/>
          <p:nvPr/>
        </p:nvGrpSpPr>
        <p:grpSpPr>
          <a:xfrm>
            <a:off x="194603" y="165931"/>
            <a:ext cx="11802793" cy="1092590"/>
            <a:chOff x="0" y="0"/>
            <a:chExt cx="11802793" cy="1092590"/>
          </a:xfrm>
        </p:grpSpPr>
        <p:sp>
          <p:nvSpPr>
            <p:cNvPr id="20" name="Trapezoid 19">
              <a:extLst>
                <a:ext uri="{FF2B5EF4-FFF2-40B4-BE49-F238E27FC236}">
                  <a16:creationId xmlns:a16="http://schemas.microsoft.com/office/drawing/2014/main" id="{7B3D16E4-CF05-13E7-2659-CDC4880AA6FA}"/>
                </a:ext>
              </a:extLst>
            </p:cNvPr>
            <p:cNvSpPr/>
            <p:nvPr/>
          </p:nvSpPr>
          <p:spPr>
            <a:xfrm rot="10800000">
              <a:off x="0" y="0"/>
              <a:ext cx="11802793" cy="1092590"/>
            </a:xfrm>
            <a:prstGeom prst="trapezoid">
              <a:avLst>
                <a:gd name="adj" fmla="val 90021"/>
              </a:avLst>
            </a:prstGeom>
            <a:solidFill>
              <a:schemeClr val="bg1"/>
            </a:solidFill>
            <a:ln w="76200">
              <a:solidFill>
                <a:srgbClr val="005EB8"/>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1" name="Trapezoid 4">
              <a:extLst>
                <a:ext uri="{FF2B5EF4-FFF2-40B4-BE49-F238E27FC236}">
                  <a16:creationId xmlns:a16="http://schemas.microsoft.com/office/drawing/2014/main" id="{0F34DD2F-C514-979A-2684-FBCB6541015E}"/>
                </a:ext>
              </a:extLst>
            </p:cNvPr>
            <p:cNvSpPr txBox="1"/>
            <p:nvPr/>
          </p:nvSpPr>
          <p:spPr>
            <a:xfrm>
              <a:off x="2065488" y="0"/>
              <a:ext cx="7671815" cy="10925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005EB8"/>
                  </a:solidFill>
                  <a:latin typeface="Arial" panose="020B0604020202020204" pitchFamily="34" charset="0"/>
                  <a:cs typeface="Arial" panose="020B0604020202020204" pitchFamily="34" charset="0"/>
                </a:rPr>
                <a:t>Community Open-access involvement (‘Outreach’)</a:t>
              </a:r>
            </a:p>
            <a:p>
              <a:pPr marL="0" lvl="0" indent="0" algn="ctr" defTabSz="711200">
                <a:lnSpc>
                  <a:spcPct val="90000"/>
                </a:lnSpc>
                <a:spcBef>
                  <a:spcPct val="0"/>
                </a:spcBef>
                <a:spcAft>
                  <a:spcPct val="35000"/>
                </a:spcAft>
                <a:buNone/>
              </a:pPr>
              <a:r>
                <a:rPr lang="en-GB" sz="1200" b="0" kern="1200" dirty="0">
                  <a:solidFill>
                    <a:srgbClr val="005EB8"/>
                  </a:solidFill>
                  <a:latin typeface="Arial" panose="020B0604020202020204" pitchFamily="34" charset="0"/>
                  <a:cs typeface="Arial" panose="020B0604020202020204" pitchFamily="34" charset="0"/>
                </a:rPr>
                <a:t>Support to External organisations across place and partnerships to facilitate Involvement activities</a:t>
              </a:r>
            </a:p>
          </p:txBody>
        </p:sp>
      </p:grpSp>
      <p:grpSp>
        <p:nvGrpSpPr>
          <p:cNvPr id="5" name="Group 4">
            <a:extLst>
              <a:ext uri="{FF2B5EF4-FFF2-40B4-BE49-F238E27FC236}">
                <a16:creationId xmlns:a16="http://schemas.microsoft.com/office/drawing/2014/main" id="{FA9822DC-7D3D-919F-A59C-1AE54E97A668}"/>
              </a:ext>
            </a:extLst>
          </p:cNvPr>
          <p:cNvGrpSpPr/>
          <p:nvPr/>
        </p:nvGrpSpPr>
        <p:grpSpPr>
          <a:xfrm>
            <a:off x="1207577" y="1258521"/>
            <a:ext cx="9835660" cy="1092590"/>
            <a:chOff x="1012974" y="1092590"/>
            <a:chExt cx="9835660" cy="1092590"/>
          </a:xfrm>
        </p:grpSpPr>
        <p:sp>
          <p:nvSpPr>
            <p:cNvPr id="18" name="Trapezoid 17">
              <a:extLst>
                <a:ext uri="{FF2B5EF4-FFF2-40B4-BE49-F238E27FC236}">
                  <a16:creationId xmlns:a16="http://schemas.microsoft.com/office/drawing/2014/main" id="{3E6F162C-9E6C-55D7-0B54-8F50079E5689}"/>
                </a:ext>
              </a:extLst>
            </p:cNvPr>
            <p:cNvSpPr/>
            <p:nvPr/>
          </p:nvSpPr>
          <p:spPr>
            <a:xfrm rot="10800000">
              <a:off x="1012974" y="1092590"/>
              <a:ext cx="9835660" cy="1092590"/>
            </a:xfrm>
            <a:prstGeom prst="trapezoid">
              <a:avLst>
                <a:gd name="adj" fmla="val 90021"/>
              </a:avLst>
            </a:prstGeom>
            <a:solidFill>
              <a:srgbClr val="005EB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9" name="Trapezoid 6">
              <a:extLst>
                <a:ext uri="{FF2B5EF4-FFF2-40B4-BE49-F238E27FC236}">
                  <a16:creationId xmlns:a16="http://schemas.microsoft.com/office/drawing/2014/main" id="{0031AC82-A3F2-C689-D0E5-D3B38230C905}"/>
                </a:ext>
              </a:extLst>
            </p:cNvPr>
            <p:cNvSpPr txBox="1"/>
            <p:nvPr/>
          </p:nvSpPr>
          <p:spPr>
            <a:xfrm>
              <a:off x="2734215" y="1092590"/>
              <a:ext cx="6393179" cy="10925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GB" sz="1600" b="1" kern="1200" dirty="0">
                  <a:solidFill>
                    <a:schemeClr val="bg1"/>
                  </a:solidFill>
                  <a:latin typeface="Arial" panose="020B0604020202020204" pitchFamily="34" charset="0"/>
                  <a:cs typeface="Arial" panose="020B0604020202020204" pitchFamily="34" charset="0"/>
                </a:rPr>
                <a:t>Open-access involvement (‘In-reach’)</a:t>
              </a:r>
            </a:p>
            <a:p>
              <a:pPr marL="0" lvl="0" indent="0" algn="ctr" defTabSz="711200">
                <a:lnSpc>
                  <a:spcPct val="90000"/>
                </a:lnSpc>
                <a:spcBef>
                  <a:spcPct val="0"/>
                </a:spcBef>
                <a:spcAft>
                  <a:spcPts val="0"/>
                </a:spcAft>
                <a:buNone/>
              </a:pPr>
              <a:endParaRPr lang="en-GB" sz="1600" b="1" kern="1200" dirty="0">
                <a:solidFill>
                  <a:schemeClr val="bg1"/>
                </a:solidFill>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n-GB" sz="1200" b="1" kern="1200" dirty="0">
                  <a:solidFill>
                    <a:schemeClr val="bg1"/>
                  </a:solidFill>
                  <a:latin typeface="Arial" panose="020B0604020202020204" pitchFamily="34" charset="0"/>
                  <a:cs typeface="Arial" panose="020B0604020202020204" pitchFamily="34" charset="0"/>
                </a:rPr>
                <a:t>Wider community </a:t>
              </a:r>
              <a:r>
                <a:rPr lang="en-GB" sz="1200" kern="1200" dirty="0">
                  <a:solidFill>
                    <a:schemeClr val="bg1"/>
                  </a:solidFill>
                  <a:latin typeface="Arial" panose="020B0604020202020204" pitchFamily="34" charset="0"/>
                  <a:cs typeface="Arial" panose="020B0604020202020204" pitchFamily="34" charset="0"/>
                </a:rPr>
                <a:t>are able to attend public meetings and events (Internal)</a:t>
              </a:r>
            </a:p>
          </p:txBody>
        </p:sp>
      </p:grpSp>
      <p:grpSp>
        <p:nvGrpSpPr>
          <p:cNvPr id="6" name="Group 5">
            <a:extLst>
              <a:ext uri="{FF2B5EF4-FFF2-40B4-BE49-F238E27FC236}">
                <a16:creationId xmlns:a16="http://schemas.microsoft.com/office/drawing/2014/main" id="{1F820BB4-4C4A-12C1-9C0A-8508A6C47D05}"/>
              </a:ext>
            </a:extLst>
          </p:cNvPr>
          <p:cNvGrpSpPr/>
          <p:nvPr/>
        </p:nvGrpSpPr>
        <p:grpSpPr>
          <a:xfrm>
            <a:off x="2161735" y="2337455"/>
            <a:ext cx="7868528" cy="1092590"/>
            <a:chOff x="1967132" y="2171524"/>
            <a:chExt cx="7868528" cy="1092590"/>
          </a:xfrm>
        </p:grpSpPr>
        <p:sp>
          <p:nvSpPr>
            <p:cNvPr id="16" name="Trapezoid 15">
              <a:extLst>
                <a:ext uri="{FF2B5EF4-FFF2-40B4-BE49-F238E27FC236}">
                  <a16:creationId xmlns:a16="http://schemas.microsoft.com/office/drawing/2014/main" id="{00F66763-4012-9ADB-3584-162818084250}"/>
                </a:ext>
              </a:extLst>
            </p:cNvPr>
            <p:cNvSpPr/>
            <p:nvPr/>
          </p:nvSpPr>
          <p:spPr>
            <a:xfrm rot="10800000">
              <a:off x="1967132" y="2171524"/>
              <a:ext cx="7868528" cy="1092590"/>
            </a:xfrm>
            <a:prstGeom prst="trapezoid">
              <a:avLst>
                <a:gd name="adj" fmla="val 90021"/>
              </a:avLst>
            </a:prstGeom>
            <a:solidFill>
              <a:srgbClr val="78BE2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7" name="Trapezoid 8">
              <a:extLst>
                <a:ext uri="{FF2B5EF4-FFF2-40B4-BE49-F238E27FC236}">
                  <a16:creationId xmlns:a16="http://schemas.microsoft.com/office/drawing/2014/main" id="{E548DBB1-C2AE-80E0-AF3F-75F638DF0B24}"/>
                </a:ext>
              </a:extLst>
            </p:cNvPr>
            <p:cNvSpPr txBox="1"/>
            <p:nvPr/>
          </p:nvSpPr>
          <p:spPr>
            <a:xfrm>
              <a:off x="3344124" y="2171524"/>
              <a:ext cx="5114543" cy="10925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GB" sz="1600" b="1" kern="1200" dirty="0">
                  <a:solidFill>
                    <a:schemeClr val="bg1"/>
                  </a:solidFill>
                  <a:latin typeface="Arial" panose="020B0604020202020204" pitchFamily="34" charset="0"/>
                  <a:cs typeface="Arial" panose="020B0604020202020204" pitchFamily="34" charset="0"/>
                </a:rPr>
                <a:t>Voice of Experience</a:t>
              </a:r>
            </a:p>
            <a:p>
              <a:pPr marL="0" lvl="0" indent="0" algn="ctr" defTabSz="711200">
                <a:lnSpc>
                  <a:spcPct val="90000"/>
                </a:lnSpc>
                <a:spcBef>
                  <a:spcPct val="0"/>
                </a:spcBef>
                <a:spcAft>
                  <a:spcPts val="0"/>
                </a:spcAft>
                <a:buNone/>
              </a:pPr>
              <a:endParaRPr lang="en-GB" sz="1600" b="1" kern="1200" dirty="0">
                <a:solidFill>
                  <a:schemeClr val="bg1"/>
                </a:solidFill>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n-GB" sz="1200" kern="1200" dirty="0">
                  <a:solidFill>
                    <a:schemeClr val="bg1"/>
                  </a:solidFill>
                  <a:latin typeface="Arial" panose="020B0604020202020204" pitchFamily="34" charset="0"/>
                  <a:cs typeface="Arial" panose="020B0604020202020204" pitchFamily="34" charset="0"/>
                </a:rPr>
                <a:t>Foundation of involvement in care  </a:t>
              </a:r>
              <a:endParaRPr lang="en-GB" sz="1200" kern="1200" dirty="0">
                <a:solidFill>
                  <a:schemeClr val="bg1"/>
                </a:solidFill>
              </a:endParaRPr>
            </a:p>
          </p:txBody>
        </p:sp>
      </p:grpSp>
      <p:grpSp>
        <p:nvGrpSpPr>
          <p:cNvPr id="7" name="Group 6">
            <a:extLst>
              <a:ext uri="{FF2B5EF4-FFF2-40B4-BE49-F238E27FC236}">
                <a16:creationId xmlns:a16="http://schemas.microsoft.com/office/drawing/2014/main" id="{4D0EFB57-81AF-1DFE-9C5B-3725505640BE}"/>
              </a:ext>
            </a:extLst>
          </p:cNvPr>
          <p:cNvGrpSpPr/>
          <p:nvPr/>
        </p:nvGrpSpPr>
        <p:grpSpPr>
          <a:xfrm>
            <a:off x="3145301" y="3443703"/>
            <a:ext cx="5901396" cy="1092590"/>
            <a:chOff x="2950698" y="3277772"/>
            <a:chExt cx="5901396" cy="1092590"/>
          </a:xfrm>
        </p:grpSpPr>
        <p:sp>
          <p:nvSpPr>
            <p:cNvPr id="14" name="Trapezoid 13">
              <a:extLst>
                <a:ext uri="{FF2B5EF4-FFF2-40B4-BE49-F238E27FC236}">
                  <a16:creationId xmlns:a16="http://schemas.microsoft.com/office/drawing/2014/main" id="{6386048E-21B3-1AD2-8168-CBF630207F52}"/>
                </a:ext>
              </a:extLst>
            </p:cNvPr>
            <p:cNvSpPr/>
            <p:nvPr/>
          </p:nvSpPr>
          <p:spPr>
            <a:xfrm rot="10800000">
              <a:off x="2950698" y="3277772"/>
              <a:ext cx="5901396" cy="1092590"/>
            </a:xfrm>
            <a:prstGeom prst="trapezoid">
              <a:avLst>
                <a:gd name="adj" fmla="val 90021"/>
              </a:avLst>
            </a:prstGeom>
            <a:solidFill>
              <a:srgbClr val="ED8B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Trapezoid 10">
              <a:extLst>
                <a:ext uri="{FF2B5EF4-FFF2-40B4-BE49-F238E27FC236}">
                  <a16:creationId xmlns:a16="http://schemas.microsoft.com/office/drawing/2014/main" id="{7CE803BE-C36E-DA7A-3BA9-55DD8C67AC6C}"/>
                </a:ext>
              </a:extLst>
            </p:cNvPr>
            <p:cNvSpPr txBox="1"/>
            <p:nvPr/>
          </p:nvSpPr>
          <p:spPr>
            <a:xfrm>
              <a:off x="3983442" y="3277772"/>
              <a:ext cx="3835907" cy="10925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GB" sz="1600" b="1" kern="1200" dirty="0">
                  <a:solidFill>
                    <a:schemeClr val="bg1"/>
                  </a:solidFill>
                  <a:latin typeface="Arial" panose="020B0604020202020204" pitchFamily="34" charset="0"/>
                  <a:cs typeface="Arial" panose="020B0604020202020204" pitchFamily="34" charset="0"/>
                </a:rPr>
                <a:t>Advisory activities</a:t>
              </a:r>
            </a:p>
            <a:p>
              <a:pPr marL="0" lvl="0" indent="0" algn="ctr" defTabSz="711200">
                <a:lnSpc>
                  <a:spcPct val="90000"/>
                </a:lnSpc>
                <a:spcBef>
                  <a:spcPct val="0"/>
                </a:spcBef>
                <a:spcAft>
                  <a:spcPts val="0"/>
                </a:spcAft>
                <a:buNone/>
              </a:pPr>
              <a:r>
                <a:rPr lang="en-GB" sz="1600" b="1" kern="1200" dirty="0">
                  <a:solidFill>
                    <a:schemeClr val="bg1"/>
                  </a:solidFill>
                  <a:latin typeface="Arial" panose="020B0604020202020204" pitchFamily="34" charset="0"/>
                  <a:cs typeface="Arial" panose="020B0604020202020204" pitchFamily="34" charset="0"/>
                </a:rPr>
                <a:t> </a:t>
              </a:r>
            </a:p>
            <a:p>
              <a:pPr marL="0" lvl="0" indent="0" algn="ctr" defTabSz="711200">
                <a:lnSpc>
                  <a:spcPct val="90000"/>
                </a:lnSpc>
                <a:spcBef>
                  <a:spcPct val="0"/>
                </a:spcBef>
                <a:spcAft>
                  <a:spcPct val="35000"/>
                </a:spcAft>
                <a:buNone/>
              </a:pPr>
              <a:r>
                <a:rPr lang="en-GB" sz="1100" kern="1200" dirty="0">
                  <a:solidFill>
                    <a:schemeClr val="bg1"/>
                  </a:solidFill>
                  <a:latin typeface="Arial" panose="020B0604020202020204" pitchFamily="34" charset="0"/>
                  <a:cs typeface="Arial" panose="020B0604020202020204" pitchFamily="34" charset="0"/>
                </a:rPr>
                <a:t>Involvement partner activities </a:t>
              </a:r>
            </a:p>
          </p:txBody>
        </p:sp>
      </p:grpSp>
      <p:grpSp>
        <p:nvGrpSpPr>
          <p:cNvPr id="8" name="Group 7">
            <a:extLst>
              <a:ext uri="{FF2B5EF4-FFF2-40B4-BE49-F238E27FC236}">
                <a16:creationId xmlns:a16="http://schemas.microsoft.com/office/drawing/2014/main" id="{B9B03E3B-C9A5-4B85-679D-B3D44E7E0B58}"/>
              </a:ext>
            </a:extLst>
          </p:cNvPr>
          <p:cNvGrpSpPr/>
          <p:nvPr/>
        </p:nvGrpSpPr>
        <p:grpSpPr>
          <a:xfrm>
            <a:off x="4105419" y="4564264"/>
            <a:ext cx="3863919" cy="1092590"/>
            <a:chOff x="3910816" y="4398333"/>
            <a:chExt cx="3863919" cy="1092590"/>
          </a:xfrm>
        </p:grpSpPr>
        <p:sp>
          <p:nvSpPr>
            <p:cNvPr id="12" name="Trapezoid 11">
              <a:extLst>
                <a:ext uri="{FF2B5EF4-FFF2-40B4-BE49-F238E27FC236}">
                  <a16:creationId xmlns:a16="http://schemas.microsoft.com/office/drawing/2014/main" id="{9B951405-9D14-0483-ED45-DB24EB80CA4F}"/>
                </a:ext>
              </a:extLst>
            </p:cNvPr>
            <p:cNvSpPr/>
            <p:nvPr/>
          </p:nvSpPr>
          <p:spPr>
            <a:xfrm rot="10800000">
              <a:off x="3910816" y="4398333"/>
              <a:ext cx="3863919" cy="1092590"/>
            </a:xfrm>
            <a:prstGeom prst="trapezoid">
              <a:avLst>
                <a:gd name="adj" fmla="val 90021"/>
              </a:avLst>
            </a:prstGeom>
            <a:solidFill>
              <a:srgbClr val="AE257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Trapezoid 12">
              <a:extLst>
                <a:ext uri="{FF2B5EF4-FFF2-40B4-BE49-F238E27FC236}">
                  <a16:creationId xmlns:a16="http://schemas.microsoft.com/office/drawing/2014/main" id="{E6231FFF-64CF-8B39-A987-306CDEE030A0}"/>
                </a:ext>
              </a:extLst>
            </p:cNvPr>
            <p:cNvSpPr txBox="1"/>
            <p:nvPr/>
          </p:nvSpPr>
          <p:spPr>
            <a:xfrm>
              <a:off x="4587002" y="4398333"/>
              <a:ext cx="2511547" cy="10925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GB" sz="1400" b="1" kern="1200" dirty="0">
                  <a:solidFill>
                    <a:schemeClr val="bg1"/>
                  </a:solidFill>
                  <a:latin typeface="Arial" panose="020B0604020202020204" pitchFamily="34" charset="0"/>
                  <a:cs typeface="Arial" panose="020B0604020202020204" pitchFamily="34" charset="0"/>
                </a:rPr>
                <a:t>Advocacy / decision making activities</a:t>
              </a:r>
            </a:p>
            <a:p>
              <a:pPr marL="0" lvl="0" indent="0" algn="ctr" defTabSz="622300">
                <a:lnSpc>
                  <a:spcPct val="90000"/>
                </a:lnSpc>
                <a:spcBef>
                  <a:spcPct val="0"/>
                </a:spcBef>
                <a:spcAft>
                  <a:spcPts val="0"/>
                </a:spcAft>
                <a:buNone/>
              </a:pPr>
              <a:r>
                <a:rPr lang="en-GB" sz="1100" b="1" kern="1200" dirty="0">
                  <a:solidFill>
                    <a:schemeClr val="bg1"/>
                  </a:solidFill>
                  <a:latin typeface="Arial" panose="020B0604020202020204" pitchFamily="34" charset="0"/>
                  <a:cs typeface="Arial" panose="020B0604020202020204" pitchFamily="34" charset="0"/>
                </a:rPr>
                <a:t> </a:t>
              </a:r>
            </a:p>
            <a:p>
              <a:pPr marL="0" lvl="0" indent="0" algn="ctr" defTabSz="622300">
                <a:lnSpc>
                  <a:spcPct val="90000"/>
                </a:lnSpc>
                <a:spcBef>
                  <a:spcPct val="0"/>
                </a:spcBef>
                <a:spcAft>
                  <a:spcPts val="0"/>
                </a:spcAft>
                <a:buNone/>
              </a:pPr>
              <a:r>
                <a:rPr lang="en-GB" sz="1100" b="1" kern="1200" dirty="0">
                  <a:solidFill>
                    <a:schemeClr val="bg1"/>
                  </a:solidFill>
                  <a:latin typeface="Arial" panose="020B0604020202020204" pitchFamily="34" charset="0"/>
                  <a:cs typeface="Arial" panose="020B0604020202020204" pitchFamily="34" charset="0"/>
                </a:rPr>
                <a:t>Complex involvement </a:t>
              </a:r>
              <a:r>
                <a:rPr lang="en-GB" sz="1100" b="1" kern="1200">
                  <a:solidFill>
                    <a:schemeClr val="bg1"/>
                  </a:solidFill>
                  <a:latin typeface="Arial" panose="020B0604020202020204" pitchFamily="34" charset="0"/>
                  <a:cs typeface="Arial" panose="020B0604020202020204" pitchFamily="34" charset="0"/>
                </a:rPr>
                <a:t>partner activities</a:t>
              </a:r>
              <a:endParaRPr lang="en-GB" sz="1100" kern="1200" dirty="0"/>
            </a:p>
          </p:txBody>
        </p:sp>
      </p:grpSp>
      <p:grpSp>
        <p:nvGrpSpPr>
          <p:cNvPr id="9" name="Group 8">
            <a:extLst>
              <a:ext uri="{FF2B5EF4-FFF2-40B4-BE49-F238E27FC236}">
                <a16:creationId xmlns:a16="http://schemas.microsoft.com/office/drawing/2014/main" id="{12861C72-7720-65BD-1565-3A615562F0B9}"/>
              </a:ext>
            </a:extLst>
          </p:cNvPr>
          <p:cNvGrpSpPr/>
          <p:nvPr/>
        </p:nvGrpSpPr>
        <p:grpSpPr>
          <a:xfrm>
            <a:off x="5053812" y="5628885"/>
            <a:ext cx="1967132" cy="1092590"/>
            <a:chOff x="4859209" y="5462954"/>
            <a:chExt cx="1967132" cy="1092590"/>
          </a:xfrm>
        </p:grpSpPr>
        <p:sp>
          <p:nvSpPr>
            <p:cNvPr id="10" name="Trapezoid 9">
              <a:extLst>
                <a:ext uri="{FF2B5EF4-FFF2-40B4-BE49-F238E27FC236}">
                  <a16:creationId xmlns:a16="http://schemas.microsoft.com/office/drawing/2014/main" id="{5CADD1C7-3256-E038-F1C4-B609A192AAF3}"/>
                </a:ext>
              </a:extLst>
            </p:cNvPr>
            <p:cNvSpPr/>
            <p:nvPr/>
          </p:nvSpPr>
          <p:spPr>
            <a:xfrm rot="10800000">
              <a:off x="4859209" y="5462954"/>
              <a:ext cx="1967132" cy="1092590"/>
            </a:xfrm>
            <a:prstGeom prst="trapezoid">
              <a:avLst>
                <a:gd name="adj" fmla="val 90021"/>
              </a:avLst>
            </a:prstGeom>
            <a:solidFill>
              <a:srgbClr val="BE162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Trapezoid 14">
              <a:extLst>
                <a:ext uri="{FF2B5EF4-FFF2-40B4-BE49-F238E27FC236}">
                  <a16:creationId xmlns:a16="http://schemas.microsoft.com/office/drawing/2014/main" id="{A5429344-971F-E946-B1D1-BAA4D14B945D}"/>
                </a:ext>
              </a:extLst>
            </p:cNvPr>
            <p:cNvSpPr txBox="1"/>
            <p:nvPr/>
          </p:nvSpPr>
          <p:spPr>
            <a:xfrm>
              <a:off x="4859209" y="5462954"/>
              <a:ext cx="1967132" cy="10925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t" anchorCtr="0">
              <a:noAutofit/>
            </a:bodyPr>
            <a:lstStyle/>
            <a:p>
              <a:pPr marL="0" lvl="0" algn="ctr" defTabSz="800100">
                <a:lnSpc>
                  <a:spcPct val="100000"/>
                </a:lnSpc>
                <a:spcBef>
                  <a:spcPct val="0"/>
                </a:spcBef>
                <a:spcAft>
                  <a:spcPts val="0"/>
                </a:spcAft>
                <a:buNone/>
              </a:pPr>
              <a:r>
                <a:rPr lang="en-GB" sz="1200" b="1" kern="1200" dirty="0">
                  <a:solidFill>
                    <a:schemeClr val="bg1"/>
                  </a:solidFill>
                </a:rPr>
                <a:t>Employed </a:t>
              </a:r>
            </a:p>
            <a:p>
              <a:pPr marL="0" marR="0" lvl="0" indent="0" algn="ctr" defTabSz="914400" eaLnBrk="1" fontAlgn="auto" latinLnBrk="0" hangingPunct="1">
                <a:lnSpc>
                  <a:spcPct val="100000"/>
                </a:lnSpc>
                <a:spcBef>
                  <a:spcPct val="0"/>
                </a:spcBef>
                <a:spcAft>
                  <a:spcPts val="0"/>
                </a:spcAft>
                <a:buClrTx/>
                <a:buSzTx/>
                <a:buFontTx/>
                <a:buNone/>
                <a:tabLst/>
                <a:defRPr/>
              </a:pPr>
              <a:r>
                <a:rPr lang="en-GB" sz="1200" b="1" kern="1200" dirty="0">
                  <a:solidFill>
                    <a:schemeClr val="bg1"/>
                  </a:solidFill>
                </a:rPr>
                <a:t>Involvement roles </a:t>
              </a:r>
            </a:p>
            <a:p>
              <a:pPr marL="0" marR="0" lvl="0" indent="0" algn="ctr" defTabSz="914400" eaLnBrk="1" fontAlgn="auto" latinLnBrk="0" hangingPunct="1">
                <a:lnSpc>
                  <a:spcPct val="100000"/>
                </a:lnSpc>
                <a:spcBef>
                  <a:spcPct val="0"/>
                </a:spcBef>
                <a:spcAft>
                  <a:spcPts val="0"/>
                </a:spcAft>
                <a:buClrTx/>
                <a:buSzTx/>
                <a:buFontTx/>
                <a:buNone/>
                <a:tabLst/>
                <a:defRPr/>
              </a:pPr>
              <a:r>
                <a:rPr lang="en-GB" sz="1200" b="1" kern="1200" dirty="0">
                  <a:solidFill>
                    <a:schemeClr val="bg1"/>
                  </a:solidFill>
                </a:rPr>
                <a:t>‘Ambassador’</a:t>
              </a:r>
            </a:p>
          </p:txBody>
        </p:sp>
      </p:grpSp>
      <p:sp>
        <p:nvSpPr>
          <p:cNvPr id="22" name="TextBox 21">
            <a:extLst>
              <a:ext uri="{FF2B5EF4-FFF2-40B4-BE49-F238E27FC236}">
                <a16:creationId xmlns:a16="http://schemas.microsoft.com/office/drawing/2014/main" id="{80D0682D-A662-0AF9-3C70-C66FD9DEE751}"/>
              </a:ext>
            </a:extLst>
          </p:cNvPr>
          <p:cNvSpPr txBox="1"/>
          <p:nvPr/>
        </p:nvSpPr>
        <p:spPr>
          <a:xfrm>
            <a:off x="216194" y="4807663"/>
            <a:ext cx="4395991" cy="1754326"/>
          </a:xfrm>
          <a:prstGeom prst="rect">
            <a:avLst/>
          </a:prstGeom>
          <a:noFill/>
        </p:spPr>
        <p:txBody>
          <a:bodyPr wrap="square" rtlCol="0">
            <a:spAutoFit/>
          </a:bodyPr>
          <a:lstStyle/>
          <a:p>
            <a:r>
              <a:rPr lang="en-GB" sz="3600" b="1" dirty="0"/>
              <a:t>How to hear the Voice of Experience – </a:t>
            </a:r>
          </a:p>
          <a:p>
            <a:r>
              <a:rPr lang="en-GB" sz="3600" b="1" dirty="0"/>
              <a:t>The Bradford Model</a:t>
            </a:r>
          </a:p>
        </p:txBody>
      </p:sp>
    </p:spTree>
    <p:extLst>
      <p:ext uri="{BB962C8B-B14F-4D97-AF65-F5344CB8AC3E}">
        <p14:creationId xmlns:p14="http://schemas.microsoft.com/office/powerpoint/2010/main" val="691638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72859-8190-F043-C016-F1ACBC02E4A3}"/>
              </a:ext>
            </a:extLst>
          </p:cNvPr>
          <p:cNvSpPr>
            <a:spLocks noGrp="1"/>
          </p:cNvSpPr>
          <p:nvPr>
            <p:ph type="title"/>
          </p:nvPr>
        </p:nvSpPr>
        <p:spPr>
          <a:xfrm>
            <a:off x="961030" y="363516"/>
            <a:ext cx="10515600" cy="1325563"/>
          </a:xfrm>
        </p:spPr>
        <p:txBody>
          <a:bodyPr>
            <a:normAutofit fontScale="90000"/>
          </a:bodyPr>
          <a:lstStyle/>
          <a:p>
            <a:pPr algn="ctr"/>
            <a:r>
              <a:rPr lang="en-GB" sz="4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MSc exploration of Coproduction: </a:t>
            </a:r>
            <a:br>
              <a:rPr lang="en-GB" sz="4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GB" sz="4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Research questions &amp; objectives</a:t>
            </a:r>
            <a:br>
              <a:rPr lang="en-GB" sz="4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Footer Placeholder 2">
            <a:extLst>
              <a:ext uri="{FF2B5EF4-FFF2-40B4-BE49-F238E27FC236}">
                <a16:creationId xmlns:a16="http://schemas.microsoft.com/office/drawing/2014/main" id="{0C51F3CC-5668-98B5-C0DE-DB608630E075}"/>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0D4B2FA8-A970-0E2D-EEFE-6B64507F7E63}"/>
              </a:ext>
            </a:extLst>
          </p:cNvPr>
          <p:cNvSpPr>
            <a:spLocks noGrp="1"/>
          </p:cNvSpPr>
          <p:nvPr>
            <p:ph type="sldNum" sz="quarter" idx="12"/>
          </p:nvPr>
        </p:nvSpPr>
        <p:spPr/>
        <p:txBody>
          <a:bodyPr/>
          <a:lstStyle/>
          <a:p>
            <a:fld id="{48F63A3B-78C7-47BE-AE5E-E10140E04643}" type="slidenum">
              <a:rPr lang="en-US" smtClean="0"/>
              <a:t>18</a:t>
            </a:fld>
            <a:endParaRPr lang="en-US" dirty="0"/>
          </a:p>
        </p:txBody>
      </p:sp>
      <p:sp>
        <p:nvSpPr>
          <p:cNvPr id="6" name="TextBox 5">
            <a:extLst>
              <a:ext uri="{FF2B5EF4-FFF2-40B4-BE49-F238E27FC236}">
                <a16:creationId xmlns:a16="http://schemas.microsoft.com/office/drawing/2014/main" id="{A9A3207A-B856-2B0E-B4B4-DE274D4E32B6}"/>
              </a:ext>
            </a:extLst>
          </p:cNvPr>
          <p:cNvSpPr txBox="1"/>
          <p:nvPr/>
        </p:nvSpPr>
        <p:spPr>
          <a:xfrm>
            <a:off x="697083" y="1689079"/>
            <a:ext cx="11043493" cy="4524315"/>
          </a:xfrm>
          <a:prstGeom prst="rect">
            <a:avLst/>
          </a:prstGeom>
          <a:noFill/>
        </p:spPr>
        <p:txBody>
          <a:bodyPr wrap="square">
            <a:spAutoFit/>
          </a:bodyPr>
          <a:lstStyle/>
          <a:p>
            <a:r>
              <a:rPr lang="en-US" sz="1800" b="1" dirty="0">
                <a:effectLst/>
                <a:latin typeface="Arial" panose="020B0604020202020204" pitchFamily="34" charset="0"/>
                <a:ea typeface="Times New Roman" panose="02020603050405020304" pitchFamily="18" charset="0"/>
                <a:cs typeface="Arial" panose="020B0604020202020204" pitchFamily="34" charset="0"/>
              </a:rPr>
              <a:t>Literature review – Key themes: </a:t>
            </a:r>
            <a:endParaRPr lang="en-US" b="1" dirty="0">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Culture </a:t>
            </a:r>
          </a:p>
          <a:p>
            <a:pPr marL="285750"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Different</a:t>
            </a:r>
            <a:r>
              <a:rPr lang="en-US" b="1" dirty="0">
                <a:latin typeface="Arial" panose="020B0604020202020204" pitchFamily="34" charset="0"/>
                <a:ea typeface="Times New Roman" panose="02020603050405020304" pitchFamily="18" charset="0"/>
                <a:cs typeface="Arial" panose="020B0604020202020204" pitchFamily="34" charset="0"/>
              </a:rPr>
              <a:t> perspectives </a:t>
            </a:r>
            <a:r>
              <a:rPr lang="en-US" dirty="0">
                <a:latin typeface="Arial" panose="020B0604020202020204" pitchFamily="34" charset="0"/>
                <a:ea typeface="Times New Roman" panose="02020603050405020304" pitchFamily="18" charset="0"/>
                <a:cs typeface="Arial" panose="020B0604020202020204" pitchFamily="34" charset="0"/>
              </a:rPr>
              <a:t>and</a:t>
            </a:r>
            <a:r>
              <a:rPr lang="en-US" b="1" dirty="0">
                <a:latin typeface="Arial" panose="020B0604020202020204" pitchFamily="34" charset="0"/>
                <a:ea typeface="Times New Roman" panose="02020603050405020304" pitchFamily="18" charset="0"/>
                <a:cs typeface="Arial" panose="020B0604020202020204" pitchFamily="34" charset="0"/>
              </a:rPr>
              <a:t> defined groups</a:t>
            </a:r>
            <a:r>
              <a:rPr lang="en-US" dirty="0">
                <a:latin typeface="Arial" panose="020B0604020202020204" pitchFamily="34" charset="0"/>
                <a:ea typeface="Times New Roman" panose="02020603050405020304" pitchFamily="18" charset="0"/>
                <a:cs typeface="Arial" panose="020B0604020202020204" pitchFamily="34" charset="0"/>
              </a:rPr>
              <a:t> (</a:t>
            </a:r>
            <a:r>
              <a:rPr lang="en-US" sz="1800" dirty="0">
                <a:effectLst/>
                <a:latin typeface="Arial" panose="020B0604020202020204" pitchFamily="34" charset="0"/>
                <a:ea typeface="Calibri" panose="020F0502020204030204" pitchFamily="34" charset="0"/>
                <a:cs typeface="Arial" panose="020B0604020202020204" pitchFamily="34" charset="0"/>
              </a:rPr>
              <a:t>the provider; professionals; lay actors; and the community)</a:t>
            </a:r>
          </a:p>
          <a:p>
            <a:pPr marL="285750" indent="-285750">
              <a:buFont typeface="Arial" panose="020B0604020202020204" pitchFamily="34" charset="0"/>
              <a:buChar char="•"/>
            </a:pPr>
            <a:r>
              <a:rPr lang="en-US" b="1" dirty="0">
                <a:latin typeface="Arial" panose="020B0604020202020204" pitchFamily="34" charset="0"/>
                <a:ea typeface="Times New Roman" panose="02020603050405020304" pitchFamily="18" charset="0"/>
                <a:cs typeface="Arial" panose="020B0604020202020204" pitchFamily="34" charset="0"/>
              </a:rPr>
              <a:t>Sharing power </a:t>
            </a:r>
          </a:p>
          <a:p>
            <a:pPr marL="285750" indent="-285750">
              <a:buFont typeface="Arial" panose="020B0604020202020204" pitchFamily="34" charset="0"/>
              <a:buChar char="•"/>
            </a:pPr>
            <a:r>
              <a:rPr lang="en-US" b="1" dirty="0">
                <a:latin typeface="Arial" panose="020B0604020202020204" pitchFamily="34" charset="0"/>
                <a:ea typeface="Times New Roman" panose="02020603050405020304" pitchFamily="18" charset="0"/>
                <a:cs typeface="Arial" panose="020B0604020202020204" pitchFamily="34" charset="0"/>
              </a:rPr>
              <a:t>Practical resources - The ladder of coproduction (</a:t>
            </a:r>
            <a:r>
              <a:rPr lang="en-US" sz="1800" dirty="0">
                <a:effectLst/>
                <a:latin typeface="Arial" panose="020B0604020202020204" pitchFamily="34" charset="0"/>
                <a:ea typeface="Calibri" panose="020F0502020204030204" pitchFamily="34" charset="0"/>
                <a:cs typeface="Arial" panose="020B0604020202020204" pitchFamily="34" charset="0"/>
              </a:rPr>
              <a:t>The National coproduction advisory group and Think Local, Act Personal, 2021) coproduction is on a scale: Coercion; Educating; Informing; Consultation; Engagement; Codesign; and finally, Coproduction. </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p>
            <a:endParaRPr lang="en-US" b="1" dirty="0">
              <a:latin typeface="Arial" panose="020B0604020202020204" pitchFamily="34" charset="0"/>
              <a:ea typeface="Times New Roman" panose="02020603050405020304" pitchFamily="18" charset="0"/>
              <a:cs typeface="Arial" panose="020B0604020202020204" pitchFamily="34" charset="0"/>
            </a:endParaRPr>
          </a:p>
          <a:p>
            <a:r>
              <a:rPr lang="en-US" sz="1800" b="1" dirty="0">
                <a:effectLst/>
                <a:latin typeface="Arial" panose="020B0604020202020204" pitchFamily="34" charset="0"/>
                <a:ea typeface="Times New Roman" panose="02020603050405020304" pitchFamily="18" charset="0"/>
                <a:cs typeface="Arial" panose="020B0604020202020204" pitchFamily="34" charset="0"/>
              </a:rPr>
              <a:t>Research Question 1: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r>
              <a:rPr lang="en-US" sz="1800" dirty="0">
                <a:effectLst/>
                <a:latin typeface="Arial" panose="020B0604020202020204" pitchFamily="34" charset="0"/>
                <a:ea typeface="Times New Roman" panose="02020603050405020304" pitchFamily="18" charset="0"/>
                <a:cs typeface="Arial" panose="020B0604020202020204" pitchFamily="34" charset="0"/>
              </a:rPr>
              <a:t>How effective are Bradford District Care NHS Foundation Trust’s current practices and structures, in delivering co-production in community mental health services? </a:t>
            </a:r>
          </a:p>
          <a:p>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r>
              <a:rPr lang="en-US" sz="1800" b="1" dirty="0">
                <a:effectLst/>
                <a:latin typeface="Arial" panose="020B0604020202020204" pitchFamily="34" charset="0"/>
                <a:ea typeface="Times New Roman" panose="02020603050405020304" pitchFamily="18" charset="0"/>
                <a:cs typeface="Arial" panose="020B0604020202020204" pitchFamily="34" charset="0"/>
              </a:rPr>
              <a:t>Research Question 2: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r>
              <a:rPr lang="en-US" sz="1800" dirty="0">
                <a:effectLst/>
                <a:latin typeface="Arial" panose="020B0604020202020204" pitchFamily="34" charset="0"/>
                <a:ea typeface="Times New Roman" panose="02020603050405020304" pitchFamily="18" charset="0"/>
                <a:cs typeface="Arial" panose="020B0604020202020204" pitchFamily="34" charset="0"/>
              </a:rPr>
              <a:t>What, if any, are the relevant </a:t>
            </a:r>
            <a:r>
              <a:rPr lang="en-US" sz="1800" dirty="0" err="1">
                <a:effectLst/>
                <a:latin typeface="Arial" panose="020B0604020202020204" pitchFamily="34" charset="0"/>
                <a:ea typeface="Times New Roman" panose="02020603050405020304" pitchFamily="18" charset="0"/>
                <a:cs typeface="Arial" panose="020B0604020202020204" pitchFamily="34" charset="0"/>
              </a:rPr>
              <a:t>organisational</a:t>
            </a:r>
            <a:r>
              <a:rPr lang="en-US" sz="1800" dirty="0">
                <a:effectLst/>
                <a:latin typeface="Arial" panose="020B0604020202020204" pitchFamily="34" charset="0"/>
                <a:ea typeface="Times New Roman" panose="02020603050405020304" pitchFamily="18" charset="0"/>
                <a:cs typeface="Arial" panose="020B0604020202020204" pitchFamily="34" charset="0"/>
              </a:rPr>
              <a:t> interventions required to promote better coproduction in BDCFT’s Community Mental Health Services?</a:t>
            </a:r>
          </a:p>
          <a:p>
            <a:endParaRPr lang="en-US"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09115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EFEDA-BA73-770A-0C2A-D61B2515F285}"/>
              </a:ext>
            </a:extLst>
          </p:cNvPr>
          <p:cNvSpPr>
            <a:spLocks noGrp="1"/>
          </p:cNvSpPr>
          <p:nvPr>
            <p:ph type="title"/>
          </p:nvPr>
        </p:nvSpPr>
        <p:spPr>
          <a:xfrm>
            <a:off x="749808" y="58837"/>
            <a:ext cx="10671048" cy="768096"/>
          </a:xfrm>
        </p:spPr>
        <p:txBody>
          <a:bodyPr/>
          <a:lstStyle/>
          <a:p>
            <a:pPr algn="ctr"/>
            <a:r>
              <a:rPr lang="en-GB" b="1" dirty="0"/>
              <a:t>Key emergent themes from all respondents </a:t>
            </a:r>
          </a:p>
        </p:txBody>
      </p:sp>
      <p:sp>
        <p:nvSpPr>
          <p:cNvPr id="23" name="Rectangle 22">
            <a:extLst>
              <a:ext uri="{FF2B5EF4-FFF2-40B4-BE49-F238E27FC236}">
                <a16:creationId xmlns:a16="http://schemas.microsoft.com/office/drawing/2014/main" id="{D3BA6779-20E3-6276-8D29-FD6F7B7770A3}"/>
              </a:ext>
            </a:extLst>
          </p:cNvPr>
          <p:cNvSpPr/>
          <p:nvPr/>
        </p:nvSpPr>
        <p:spPr>
          <a:xfrm>
            <a:off x="7649027" y="1045464"/>
            <a:ext cx="2997200" cy="2787123"/>
          </a:xfrm>
          <a:prstGeom prst="rect">
            <a:avLst/>
          </a:prstGeom>
          <a:solidFill>
            <a:schemeClr val="accent5">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en-GB" sz="2400" b="1" dirty="0">
                <a:effectLst>
                  <a:outerShdw blurRad="38100" dist="38100" dir="2700000" algn="tl">
                    <a:srgbClr val="000000">
                      <a:alpha val="43137"/>
                    </a:srgbClr>
                  </a:outerShdw>
                </a:effectLst>
              </a:rPr>
              <a:t>Quality</a:t>
            </a:r>
          </a:p>
          <a:p>
            <a:r>
              <a:rPr lang="en-GB" sz="2000" u="sng" dirty="0">
                <a:solidFill>
                  <a:schemeClr val="tx1"/>
                </a:solidFill>
              </a:rPr>
              <a:t>Perceptions of: </a:t>
            </a:r>
          </a:p>
          <a:p>
            <a:pPr marL="285750" indent="-285750">
              <a:buFont typeface="Arial" panose="020B0604020202020204" pitchFamily="34" charset="0"/>
              <a:buChar char="•"/>
            </a:pPr>
            <a:r>
              <a:rPr lang="en-GB" sz="2000" dirty="0">
                <a:solidFill>
                  <a:schemeClr val="tx1"/>
                </a:solidFill>
              </a:rPr>
              <a:t>Relationships </a:t>
            </a:r>
          </a:p>
          <a:p>
            <a:pPr marL="285750" indent="-285750">
              <a:buFont typeface="Arial" panose="020B0604020202020204" pitchFamily="34" charset="0"/>
              <a:buChar char="•"/>
            </a:pPr>
            <a:r>
              <a:rPr lang="en-GB" sz="2000" dirty="0">
                <a:solidFill>
                  <a:schemeClr val="tx1"/>
                </a:solidFill>
              </a:rPr>
              <a:t>Value </a:t>
            </a:r>
          </a:p>
          <a:p>
            <a:pPr marL="285750" indent="-285750">
              <a:buFont typeface="Arial" panose="020B0604020202020204" pitchFamily="34" charset="0"/>
              <a:buChar char="•"/>
            </a:pPr>
            <a:r>
              <a:rPr lang="en-GB" sz="2000" dirty="0">
                <a:solidFill>
                  <a:schemeClr val="tx1"/>
                </a:solidFill>
              </a:rPr>
              <a:t>Voice </a:t>
            </a:r>
          </a:p>
          <a:p>
            <a:pPr marL="285750" indent="-285750">
              <a:buFont typeface="Arial" panose="020B0604020202020204" pitchFamily="34" charset="0"/>
              <a:buChar char="•"/>
            </a:pPr>
            <a:r>
              <a:rPr lang="en-GB" sz="2000" dirty="0">
                <a:solidFill>
                  <a:schemeClr val="tx1"/>
                </a:solidFill>
              </a:rPr>
              <a:t>Awareness </a:t>
            </a:r>
          </a:p>
          <a:p>
            <a:pPr marL="285750" indent="-285750">
              <a:buFont typeface="Arial" panose="020B0604020202020204" pitchFamily="34" charset="0"/>
              <a:buChar char="•"/>
            </a:pPr>
            <a:r>
              <a:rPr lang="en-GB" sz="2000" dirty="0">
                <a:solidFill>
                  <a:schemeClr val="tx1"/>
                </a:solidFill>
              </a:rPr>
              <a:t>Accurate appraisal</a:t>
            </a:r>
          </a:p>
          <a:p>
            <a:pPr marL="285750" indent="-285750">
              <a:buFont typeface="Arial" panose="020B0604020202020204" pitchFamily="34" charset="0"/>
              <a:buChar char="•"/>
            </a:pPr>
            <a:r>
              <a:rPr lang="en-GB" sz="2000" dirty="0">
                <a:solidFill>
                  <a:schemeClr val="tx1"/>
                </a:solidFill>
              </a:rPr>
              <a:t>Accessibility </a:t>
            </a:r>
          </a:p>
          <a:p>
            <a:pPr marL="285750" indent="-285750">
              <a:buFont typeface="Arial" panose="020B0604020202020204" pitchFamily="34" charset="0"/>
              <a:buChar char="•"/>
            </a:pPr>
            <a:endParaRPr lang="en-GB" sz="2000" dirty="0">
              <a:solidFill>
                <a:schemeClr val="tx1"/>
              </a:solidFill>
            </a:endParaRPr>
          </a:p>
        </p:txBody>
      </p:sp>
      <p:sp>
        <p:nvSpPr>
          <p:cNvPr id="24" name="Rectangle 23">
            <a:extLst>
              <a:ext uri="{FF2B5EF4-FFF2-40B4-BE49-F238E27FC236}">
                <a16:creationId xmlns:a16="http://schemas.microsoft.com/office/drawing/2014/main" id="{C30F0B99-1550-F98B-8D83-4FCCF2E26AF5}"/>
              </a:ext>
            </a:extLst>
          </p:cNvPr>
          <p:cNvSpPr/>
          <p:nvPr/>
        </p:nvSpPr>
        <p:spPr>
          <a:xfrm>
            <a:off x="7649027" y="4051118"/>
            <a:ext cx="2997200" cy="2568593"/>
          </a:xfrm>
          <a:prstGeom prst="rect">
            <a:avLst/>
          </a:prstGeom>
          <a:solidFill>
            <a:schemeClr val="accent5">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2400" b="1" dirty="0">
              <a:solidFill>
                <a:schemeClr val="accent6">
                  <a:lumMod val="50000"/>
                </a:schemeClr>
              </a:solidFill>
            </a:endParaRPr>
          </a:p>
          <a:p>
            <a:pPr algn="ctr"/>
            <a:r>
              <a:rPr lang="en-GB" sz="2400" b="1" dirty="0">
                <a:solidFill>
                  <a:schemeClr val="accent6">
                    <a:lumMod val="50000"/>
                  </a:schemeClr>
                </a:solidFill>
              </a:rPr>
              <a:t>Roles and  Responsibilities</a:t>
            </a:r>
          </a:p>
          <a:p>
            <a:pPr marL="342900" indent="-342900">
              <a:lnSpc>
                <a:spcPct val="150000"/>
              </a:lnSpc>
              <a:buFont typeface="Arial" panose="020B0604020202020204" pitchFamily="34" charset="0"/>
              <a:buChar char="•"/>
            </a:pPr>
            <a:r>
              <a:rPr lang="en-GB" sz="2000" dirty="0">
                <a:solidFill>
                  <a:schemeClr val="tx1"/>
                </a:solidFill>
              </a:rPr>
              <a:t>Clarity</a:t>
            </a:r>
          </a:p>
          <a:p>
            <a:pPr marL="342900" indent="-342900">
              <a:buFont typeface="Arial" panose="020B0604020202020204" pitchFamily="34" charset="0"/>
              <a:buChar char="•"/>
            </a:pPr>
            <a:r>
              <a:rPr lang="en-GB" sz="2000" dirty="0">
                <a:solidFill>
                  <a:schemeClr val="tx1"/>
                </a:solidFill>
              </a:rPr>
              <a:t>Planning</a:t>
            </a:r>
          </a:p>
          <a:p>
            <a:pPr marL="342900" indent="-342900">
              <a:buFont typeface="Arial" panose="020B0604020202020204" pitchFamily="34" charset="0"/>
              <a:buChar char="•"/>
            </a:pPr>
            <a:r>
              <a:rPr lang="en-GB" sz="2000" dirty="0">
                <a:solidFill>
                  <a:schemeClr val="tx1"/>
                </a:solidFill>
              </a:rPr>
              <a:t>Communication</a:t>
            </a:r>
          </a:p>
          <a:p>
            <a:pPr marL="342900" indent="-342900">
              <a:buFontTx/>
              <a:buChar char="-"/>
            </a:pPr>
            <a:endParaRPr lang="en-GB" sz="2000" dirty="0">
              <a:solidFill>
                <a:schemeClr val="tx1"/>
              </a:solidFill>
            </a:endParaRPr>
          </a:p>
          <a:p>
            <a:endParaRPr lang="en-GB" sz="2000" dirty="0">
              <a:solidFill>
                <a:schemeClr val="tx1"/>
              </a:solidFill>
            </a:endParaRPr>
          </a:p>
        </p:txBody>
      </p:sp>
      <p:sp>
        <p:nvSpPr>
          <p:cNvPr id="25" name="Rectangle 24">
            <a:extLst>
              <a:ext uri="{FF2B5EF4-FFF2-40B4-BE49-F238E27FC236}">
                <a16:creationId xmlns:a16="http://schemas.microsoft.com/office/drawing/2014/main" id="{EF8077E3-805B-D3C5-1907-3891E1D33E29}"/>
              </a:ext>
            </a:extLst>
          </p:cNvPr>
          <p:cNvSpPr/>
          <p:nvPr/>
        </p:nvSpPr>
        <p:spPr>
          <a:xfrm>
            <a:off x="4426857" y="1045464"/>
            <a:ext cx="2997200" cy="278712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GB" sz="2400" b="1" dirty="0">
                <a:effectLst>
                  <a:outerShdw blurRad="38100" dist="38100" dir="2700000" algn="tl">
                    <a:srgbClr val="000000">
                      <a:alpha val="43137"/>
                    </a:srgbClr>
                  </a:outerShdw>
                </a:effectLst>
              </a:rPr>
              <a:t>Approach</a:t>
            </a:r>
          </a:p>
          <a:p>
            <a:pPr marL="342900" indent="-342900">
              <a:buFont typeface="Arial" panose="020B0604020202020204" pitchFamily="34" charset="0"/>
              <a:buChar char="•"/>
            </a:pPr>
            <a:r>
              <a:rPr lang="en-GB" sz="2000" dirty="0">
                <a:solidFill>
                  <a:schemeClr val="tx1"/>
                </a:solidFill>
              </a:rPr>
              <a:t>Authenticity vs. Tokenistic</a:t>
            </a:r>
          </a:p>
          <a:p>
            <a:pPr marL="342900" indent="-342900">
              <a:buFont typeface="Arial" panose="020B0604020202020204" pitchFamily="34" charset="0"/>
              <a:buChar char="•"/>
            </a:pPr>
            <a:r>
              <a:rPr lang="en-GB" sz="2000" dirty="0">
                <a:solidFill>
                  <a:schemeClr val="tx1"/>
                </a:solidFill>
              </a:rPr>
              <a:t>Intent </a:t>
            </a:r>
          </a:p>
          <a:p>
            <a:pPr marL="342900" indent="-342900">
              <a:buFont typeface="Arial" panose="020B0604020202020204" pitchFamily="34" charset="0"/>
              <a:buChar char="•"/>
            </a:pPr>
            <a:r>
              <a:rPr lang="en-GB" sz="2000" dirty="0">
                <a:solidFill>
                  <a:schemeClr val="tx1"/>
                </a:solidFill>
              </a:rPr>
              <a:t>Commitment </a:t>
            </a:r>
          </a:p>
          <a:p>
            <a:pPr marL="342900" indent="-342900">
              <a:buFont typeface="Arial" panose="020B0604020202020204" pitchFamily="34" charset="0"/>
              <a:buChar char="•"/>
            </a:pPr>
            <a:r>
              <a:rPr lang="en-GB" sz="2000" dirty="0">
                <a:solidFill>
                  <a:schemeClr val="tx1"/>
                </a:solidFill>
              </a:rPr>
              <a:t>Prioritisation </a:t>
            </a:r>
          </a:p>
          <a:p>
            <a:endParaRPr lang="en-GB" sz="2000" dirty="0">
              <a:solidFill>
                <a:schemeClr val="tx1"/>
              </a:solidFill>
            </a:endParaRPr>
          </a:p>
          <a:p>
            <a:endParaRPr lang="en-GB" sz="2000" dirty="0">
              <a:solidFill>
                <a:schemeClr val="tx1"/>
              </a:solidFill>
            </a:endParaRPr>
          </a:p>
        </p:txBody>
      </p:sp>
      <p:sp>
        <p:nvSpPr>
          <p:cNvPr id="26" name="Rectangle 25">
            <a:extLst>
              <a:ext uri="{FF2B5EF4-FFF2-40B4-BE49-F238E27FC236}">
                <a16:creationId xmlns:a16="http://schemas.microsoft.com/office/drawing/2014/main" id="{9C4D1562-EFCB-3353-7F59-A28013A04C76}"/>
              </a:ext>
            </a:extLst>
          </p:cNvPr>
          <p:cNvSpPr/>
          <p:nvPr/>
        </p:nvSpPr>
        <p:spPr>
          <a:xfrm>
            <a:off x="4426857" y="4051118"/>
            <a:ext cx="2997200" cy="2568593"/>
          </a:xfrm>
          <a:prstGeom prst="rect">
            <a:avLst/>
          </a:prstGeom>
          <a:solidFill>
            <a:schemeClr val="accent6">
              <a:lumMod val="40000"/>
              <a:lumOff val="6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lnSpc>
                <a:spcPct val="150000"/>
              </a:lnSpc>
            </a:pPr>
            <a:r>
              <a:rPr lang="en-GB" sz="2400" b="1" dirty="0">
                <a:solidFill>
                  <a:schemeClr val="accent6">
                    <a:lumMod val="50000"/>
                  </a:schemeClr>
                </a:solidFill>
              </a:rPr>
              <a:t>Support Mechanisms</a:t>
            </a:r>
          </a:p>
          <a:p>
            <a:pPr marL="342900" indent="-342900">
              <a:buFont typeface="Arial" panose="020B0604020202020204" pitchFamily="34" charset="0"/>
              <a:buChar char="•"/>
            </a:pPr>
            <a:r>
              <a:rPr lang="en-GB" sz="2000" dirty="0">
                <a:solidFill>
                  <a:schemeClr val="tx1"/>
                </a:solidFill>
              </a:rPr>
              <a:t>Systems and processes </a:t>
            </a:r>
          </a:p>
          <a:p>
            <a:pPr marL="342900" indent="-342900">
              <a:buFont typeface="Arial" panose="020B0604020202020204" pitchFamily="34" charset="0"/>
              <a:buChar char="•"/>
            </a:pPr>
            <a:r>
              <a:rPr lang="en-GB" sz="2000" dirty="0">
                <a:solidFill>
                  <a:schemeClr val="tx1"/>
                </a:solidFill>
              </a:rPr>
              <a:t>Guidance documents </a:t>
            </a:r>
          </a:p>
          <a:p>
            <a:pPr marL="342900" indent="-342900">
              <a:buFont typeface="Arial" panose="020B0604020202020204" pitchFamily="34" charset="0"/>
              <a:buChar char="•"/>
            </a:pPr>
            <a:r>
              <a:rPr lang="en-GB" sz="2000" dirty="0">
                <a:solidFill>
                  <a:schemeClr val="tx1"/>
                </a:solidFill>
              </a:rPr>
              <a:t>Policies and procedures </a:t>
            </a:r>
          </a:p>
          <a:p>
            <a:pPr marL="342900" indent="-342900">
              <a:buFont typeface="Arial" panose="020B0604020202020204" pitchFamily="34" charset="0"/>
              <a:buChar char="•"/>
            </a:pPr>
            <a:r>
              <a:rPr lang="en-GB" sz="2000" dirty="0">
                <a:solidFill>
                  <a:schemeClr val="tx1"/>
                </a:solidFill>
              </a:rPr>
              <a:t>Supervision and support </a:t>
            </a:r>
            <a:r>
              <a:rPr lang="en-GB" sz="2000" dirty="0">
                <a:solidFill>
                  <a:schemeClr val="bg1"/>
                </a:solidFill>
              </a:rPr>
              <a:t> </a:t>
            </a:r>
          </a:p>
          <a:p>
            <a:pPr marL="342900" indent="-342900">
              <a:buFont typeface="Arial" panose="020B0604020202020204" pitchFamily="34" charset="0"/>
              <a:buChar char="•"/>
            </a:pPr>
            <a:endParaRPr lang="en-GB" sz="2000" dirty="0">
              <a:solidFill>
                <a:schemeClr val="tx1"/>
              </a:solidFill>
            </a:endParaRPr>
          </a:p>
        </p:txBody>
      </p:sp>
      <p:sp>
        <p:nvSpPr>
          <p:cNvPr id="27" name="Rectangle 26">
            <a:extLst>
              <a:ext uri="{FF2B5EF4-FFF2-40B4-BE49-F238E27FC236}">
                <a16:creationId xmlns:a16="http://schemas.microsoft.com/office/drawing/2014/main" id="{718A5950-F90B-2DE0-C553-9988E75D7F4F}"/>
              </a:ext>
            </a:extLst>
          </p:cNvPr>
          <p:cNvSpPr/>
          <p:nvPr/>
        </p:nvSpPr>
        <p:spPr>
          <a:xfrm>
            <a:off x="1204686" y="1045464"/>
            <a:ext cx="2997200" cy="2787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sz="2400" b="1" dirty="0">
              <a:effectLst>
                <a:outerShdw blurRad="38100" dist="38100" dir="2700000" algn="tl">
                  <a:srgbClr val="000000">
                    <a:alpha val="43137"/>
                  </a:srgbClr>
                </a:outerShdw>
              </a:effectLst>
            </a:endParaRPr>
          </a:p>
          <a:p>
            <a:pPr algn="ctr">
              <a:lnSpc>
                <a:spcPct val="150000"/>
              </a:lnSpc>
            </a:pPr>
            <a:r>
              <a:rPr lang="en-GB" sz="2400" b="1" dirty="0">
                <a:effectLst>
                  <a:outerShdw blurRad="38100" dist="38100" dir="2700000" algn="tl">
                    <a:srgbClr val="000000">
                      <a:alpha val="43137"/>
                    </a:srgbClr>
                  </a:outerShdw>
                </a:effectLst>
              </a:rPr>
              <a:t>Power Dynamics</a:t>
            </a:r>
          </a:p>
          <a:p>
            <a:pPr marL="342900" indent="-342900">
              <a:buFont typeface="Arial" panose="020B0604020202020204" pitchFamily="34" charset="0"/>
              <a:buChar char="•"/>
            </a:pPr>
            <a:r>
              <a:rPr lang="en-GB" dirty="0">
                <a:solidFill>
                  <a:schemeClr val="tx1"/>
                </a:solidFill>
              </a:rPr>
              <a:t>Common theme for IP’s and Clinical staff (but not PCEIT)</a:t>
            </a:r>
          </a:p>
          <a:p>
            <a:pPr marL="342900" indent="-342900">
              <a:buFont typeface="Arial" panose="020B0604020202020204" pitchFamily="34" charset="0"/>
              <a:buChar char="•"/>
            </a:pPr>
            <a:r>
              <a:rPr lang="en-GB" dirty="0">
                <a:solidFill>
                  <a:schemeClr val="tx1"/>
                </a:solidFill>
              </a:rPr>
              <a:t>Decision-making </a:t>
            </a:r>
          </a:p>
          <a:p>
            <a:pPr marL="342900" indent="-342900">
              <a:buFont typeface="Arial" panose="020B0604020202020204" pitchFamily="34" charset="0"/>
              <a:buChar char="•"/>
            </a:pPr>
            <a:r>
              <a:rPr lang="en-GB" dirty="0">
                <a:solidFill>
                  <a:schemeClr val="tx1"/>
                </a:solidFill>
              </a:rPr>
              <a:t>Management control  </a:t>
            </a:r>
          </a:p>
          <a:p>
            <a:pPr marL="342900" indent="-342900">
              <a:buFont typeface="Arial" panose="020B0604020202020204" pitchFamily="34" charset="0"/>
              <a:buChar char="•"/>
            </a:pPr>
            <a:r>
              <a:rPr lang="en-GB" dirty="0">
                <a:solidFill>
                  <a:schemeClr val="tx1"/>
                </a:solidFill>
              </a:rPr>
              <a:t>Influence </a:t>
            </a:r>
          </a:p>
          <a:p>
            <a:pPr marL="342900" indent="-342900">
              <a:buFont typeface="Arial" panose="020B0604020202020204" pitchFamily="34" charset="0"/>
              <a:buChar char="•"/>
            </a:pPr>
            <a:r>
              <a:rPr lang="en-GB" dirty="0">
                <a:solidFill>
                  <a:schemeClr val="tx1"/>
                </a:solidFill>
              </a:rPr>
              <a:t>Agency</a:t>
            </a:r>
          </a:p>
          <a:p>
            <a:endParaRPr lang="en-GB" dirty="0">
              <a:solidFill>
                <a:schemeClr val="tx1"/>
              </a:solidFill>
            </a:endParaRPr>
          </a:p>
          <a:p>
            <a:endParaRPr lang="en-GB" dirty="0">
              <a:solidFill>
                <a:schemeClr val="tx1"/>
              </a:solidFill>
            </a:endParaRPr>
          </a:p>
        </p:txBody>
      </p:sp>
      <p:sp>
        <p:nvSpPr>
          <p:cNvPr id="28" name="Rectangle 27">
            <a:extLst>
              <a:ext uri="{FF2B5EF4-FFF2-40B4-BE49-F238E27FC236}">
                <a16:creationId xmlns:a16="http://schemas.microsoft.com/office/drawing/2014/main" id="{AF3716F7-C9A8-23AE-44AB-B3B1048F6D7F}"/>
              </a:ext>
            </a:extLst>
          </p:cNvPr>
          <p:cNvSpPr/>
          <p:nvPr/>
        </p:nvSpPr>
        <p:spPr>
          <a:xfrm>
            <a:off x="1204686" y="4051118"/>
            <a:ext cx="2997200" cy="2568593"/>
          </a:xfrm>
          <a:prstGeom prst="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50000"/>
              </a:lnSpc>
            </a:pPr>
            <a:r>
              <a:rPr lang="en-GB" sz="2400" b="1" dirty="0">
                <a:solidFill>
                  <a:schemeClr val="accent6">
                    <a:lumMod val="50000"/>
                  </a:schemeClr>
                </a:solidFill>
              </a:rPr>
              <a:t>Knowledge</a:t>
            </a:r>
          </a:p>
          <a:p>
            <a:pPr marL="285750" indent="-285750">
              <a:buFont typeface="Arial" panose="020B0604020202020204" pitchFamily="34" charset="0"/>
              <a:buChar char="•"/>
            </a:pPr>
            <a:r>
              <a:rPr lang="en-GB" sz="2000" dirty="0">
                <a:solidFill>
                  <a:schemeClr val="tx1"/>
                </a:solidFill>
              </a:rPr>
              <a:t>Coproduction</a:t>
            </a:r>
          </a:p>
          <a:p>
            <a:pPr marL="342900" indent="-342900">
              <a:buFont typeface="Arial" panose="020B0604020202020204" pitchFamily="34" charset="0"/>
              <a:buChar char="•"/>
            </a:pPr>
            <a:r>
              <a:rPr lang="en-GB" sz="2000" dirty="0">
                <a:solidFill>
                  <a:schemeClr val="tx1"/>
                </a:solidFill>
              </a:rPr>
              <a:t>Roles </a:t>
            </a:r>
          </a:p>
          <a:p>
            <a:pPr marL="285750" indent="-285750">
              <a:buFont typeface="Arial" panose="020B0604020202020204" pitchFamily="34" charset="0"/>
              <a:buChar char="•"/>
            </a:pPr>
            <a:r>
              <a:rPr lang="en-GB" sz="2000" dirty="0">
                <a:solidFill>
                  <a:schemeClr val="tx1"/>
                </a:solidFill>
              </a:rPr>
              <a:t> Language</a:t>
            </a:r>
          </a:p>
          <a:p>
            <a:pPr marL="285750" indent="-285750">
              <a:buFont typeface="Arial" panose="020B0604020202020204" pitchFamily="34" charset="0"/>
              <a:buChar char="•"/>
            </a:pPr>
            <a:r>
              <a:rPr lang="en-GB" sz="2000" dirty="0">
                <a:solidFill>
                  <a:schemeClr val="tx1"/>
                </a:solidFill>
              </a:rPr>
              <a:t>Systems  </a:t>
            </a:r>
          </a:p>
          <a:p>
            <a:pPr marL="285750" indent="-285750">
              <a:buFont typeface="Arial" panose="020B0604020202020204" pitchFamily="34" charset="0"/>
              <a:buChar char="•"/>
            </a:pPr>
            <a:endParaRPr lang="en-GB" sz="2000" dirty="0">
              <a:solidFill>
                <a:schemeClr val="tx1"/>
              </a:solidFill>
            </a:endParaRPr>
          </a:p>
          <a:p>
            <a:endParaRPr lang="en-GB" sz="2000" dirty="0">
              <a:solidFill>
                <a:schemeClr val="tx1"/>
              </a:solidFill>
            </a:endParaRPr>
          </a:p>
        </p:txBody>
      </p:sp>
      <p:sp>
        <p:nvSpPr>
          <p:cNvPr id="3" name="Rectangle 2">
            <a:extLst>
              <a:ext uri="{FF2B5EF4-FFF2-40B4-BE49-F238E27FC236}">
                <a16:creationId xmlns:a16="http://schemas.microsoft.com/office/drawing/2014/main" id="{0A20949D-A80E-B829-9E59-45F5B9757025}"/>
              </a:ext>
            </a:extLst>
          </p:cNvPr>
          <p:cNvSpPr/>
          <p:nvPr/>
        </p:nvSpPr>
        <p:spPr>
          <a:xfrm>
            <a:off x="1204687" y="1045464"/>
            <a:ext cx="2997200" cy="27871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“When staff choose when to involve people – they are holding the power”</a:t>
            </a:r>
          </a:p>
          <a:p>
            <a:pPr lvl="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“Power differentials. People feeling threatened by other people's views. People believing their training means they are the experts”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F7DDC196-9849-03E5-D548-150B4C3B4D0E}"/>
              </a:ext>
            </a:extLst>
          </p:cNvPr>
          <p:cNvSpPr/>
          <p:nvPr/>
        </p:nvSpPr>
        <p:spPr>
          <a:xfrm>
            <a:off x="4426856" y="1045463"/>
            <a:ext cx="2997200" cy="2787123"/>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a:t>
            </a:r>
            <a:r>
              <a:rPr lang="en-GB" sz="1800" dirty="0">
                <a:effectLst/>
                <a:latin typeface="Arial" panose="020B0604020202020204" pitchFamily="34" charset="0"/>
                <a:ea typeface="Calibri" panose="020F0502020204030204" pitchFamily="34" charset="0"/>
                <a:cs typeface="Times New Roman" panose="02020603050405020304" pitchFamily="18" charset="0"/>
              </a:rPr>
              <a:t>Tokenistic approach from staff, feels like they know best so they’ll decide”</a:t>
            </a:r>
          </a:p>
          <a:p>
            <a:pPr algn="ct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n-GB" dirty="0">
                <a:latin typeface="Arial" panose="020B0604020202020204" pitchFamily="34" charset="0"/>
                <a:ea typeface="Calibri" panose="020F0502020204030204" pitchFamily="34" charset="0"/>
                <a:cs typeface="Times New Roman" panose="02020603050405020304" pitchFamily="18" charset="0"/>
              </a:rPr>
              <a:t>“</a:t>
            </a:r>
            <a:r>
              <a:rPr lang="en-US" dirty="0">
                <a:latin typeface="Arial" panose="020B0604020202020204" pitchFamily="34" charset="0"/>
                <a:ea typeface="Calibri" panose="020F0502020204030204" pitchFamily="34" charset="0"/>
                <a:cs typeface="Times New Roman" panose="02020603050405020304" pitchFamily="18" charset="0"/>
              </a:rPr>
              <a:t>different sections of the Trust have their own standards - some are great, some are tokenistic”</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ctr"/>
            <a:endParaRPr lang="en-GB" dirty="0">
              <a:latin typeface="Arial" panose="020B0604020202020204" pitchFamily="34" charset="0"/>
              <a:ea typeface="Calibri" panose="020F0502020204030204" pitchFamily="34" charset="0"/>
              <a:cs typeface="Times New Roman" panose="02020603050405020304" pitchFamily="18" charset="0"/>
            </a:endParaRPr>
          </a:p>
          <a:p>
            <a:pPr algn="ct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5202C715-C7F2-DA97-1C7A-848AFF3F8CAB}"/>
              </a:ext>
            </a:extLst>
          </p:cNvPr>
          <p:cNvSpPr/>
          <p:nvPr/>
        </p:nvSpPr>
        <p:spPr>
          <a:xfrm>
            <a:off x="7649027" y="1045463"/>
            <a:ext cx="2997200" cy="278712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“Improving the quality of care we give to our service users. Services that better suit individual needs”. </a:t>
            </a:r>
          </a:p>
          <a:p>
            <a:pPr algn="ctr"/>
            <a:endParaRPr lang="en-US" dirty="0"/>
          </a:p>
          <a:p>
            <a:pPr algn="ctr"/>
            <a:r>
              <a:rPr lang="en-US" dirty="0"/>
              <a:t>“Person </a:t>
            </a:r>
            <a:r>
              <a:rPr lang="en-US" dirty="0" err="1"/>
              <a:t>centred</a:t>
            </a:r>
            <a:r>
              <a:rPr lang="en-US" dirty="0"/>
              <a:t> approach to delivery the right support/intervention at the right time”</a:t>
            </a:r>
          </a:p>
        </p:txBody>
      </p:sp>
      <p:sp>
        <p:nvSpPr>
          <p:cNvPr id="6" name="Rectangle 5">
            <a:extLst>
              <a:ext uri="{FF2B5EF4-FFF2-40B4-BE49-F238E27FC236}">
                <a16:creationId xmlns:a16="http://schemas.microsoft.com/office/drawing/2014/main" id="{4E075C1B-69C8-9E02-6031-A980D2B49832}"/>
              </a:ext>
            </a:extLst>
          </p:cNvPr>
          <p:cNvSpPr/>
          <p:nvPr/>
        </p:nvSpPr>
        <p:spPr>
          <a:xfrm>
            <a:off x="1204686" y="4051118"/>
            <a:ext cx="2997200" cy="2568593"/>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“Lack of awareness [from clinical staff] that it is an option to get people involved and how to get people involved”.</a:t>
            </a:r>
            <a:endParaRPr lang="en-GB" dirty="0">
              <a:solidFill>
                <a:schemeClr val="accent1">
                  <a:lumMod val="50000"/>
                </a:schemeClr>
              </a:solidFill>
            </a:endParaRPr>
          </a:p>
        </p:txBody>
      </p:sp>
      <p:sp>
        <p:nvSpPr>
          <p:cNvPr id="7" name="Rectangle 6">
            <a:extLst>
              <a:ext uri="{FF2B5EF4-FFF2-40B4-BE49-F238E27FC236}">
                <a16:creationId xmlns:a16="http://schemas.microsoft.com/office/drawing/2014/main" id="{43FE5803-A34C-8362-A1A2-83FFA85B0DE0}"/>
              </a:ext>
            </a:extLst>
          </p:cNvPr>
          <p:cNvSpPr/>
          <p:nvPr/>
        </p:nvSpPr>
        <p:spPr>
          <a:xfrm>
            <a:off x="4426857" y="4051118"/>
            <a:ext cx="2997200" cy="2568593"/>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50000"/>
                  </a:schemeClr>
                </a:solidFill>
              </a:rPr>
              <a:t>“[Coproduction] means nothing to me” (staff)</a:t>
            </a:r>
          </a:p>
          <a:p>
            <a:pPr algn="ctr"/>
            <a:r>
              <a:rPr lang="en-US" dirty="0">
                <a:solidFill>
                  <a:schemeClr val="tx2">
                    <a:lumMod val="50000"/>
                  </a:schemeClr>
                </a:solidFill>
              </a:rPr>
              <a:t>“I don’t know what [coproduction] is” (staff)</a:t>
            </a:r>
          </a:p>
          <a:p>
            <a:pPr algn="ctr"/>
            <a:r>
              <a:rPr lang="en-US" dirty="0">
                <a:solidFill>
                  <a:schemeClr val="tx2">
                    <a:lumMod val="50000"/>
                  </a:schemeClr>
                </a:solidFill>
              </a:rPr>
              <a:t>“A wish for someone else to come up with the answer: ‘</a:t>
            </a:r>
            <a:r>
              <a:rPr lang="en-US" i="1" dirty="0">
                <a:solidFill>
                  <a:schemeClr val="tx2">
                    <a:lumMod val="50000"/>
                  </a:schemeClr>
                </a:solidFill>
              </a:rPr>
              <a:t>you are the experts, you must know what you're doing</a:t>
            </a:r>
            <a:r>
              <a:rPr lang="en-US" dirty="0">
                <a:solidFill>
                  <a:schemeClr val="tx2">
                    <a:lumMod val="50000"/>
                  </a:schemeClr>
                </a:solidFill>
              </a:rPr>
              <a:t>’”</a:t>
            </a:r>
            <a:endParaRPr lang="en-GB" dirty="0">
              <a:solidFill>
                <a:schemeClr val="tx2">
                  <a:lumMod val="50000"/>
                </a:schemeClr>
              </a:solidFill>
            </a:endParaRPr>
          </a:p>
        </p:txBody>
      </p:sp>
      <p:sp>
        <p:nvSpPr>
          <p:cNvPr id="8" name="Rectangle 7">
            <a:extLst>
              <a:ext uri="{FF2B5EF4-FFF2-40B4-BE49-F238E27FC236}">
                <a16:creationId xmlns:a16="http://schemas.microsoft.com/office/drawing/2014/main" id="{8E9F7967-E688-413F-65ED-E92BA96C7016}"/>
              </a:ext>
            </a:extLst>
          </p:cNvPr>
          <p:cNvSpPr/>
          <p:nvPr/>
        </p:nvSpPr>
        <p:spPr>
          <a:xfrm>
            <a:off x="7649027" y="4051118"/>
            <a:ext cx="2997200" cy="2568593"/>
          </a:xfrm>
          <a:prstGeom prst="rect">
            <a:avLst/>
          </a:prstGeom>
          <a:solidFill>
            <a:srgbClr val="AAC4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rPr>
              <a:t>“Coproduction is seen as an ‘add on’ - people are too busy and just don't have time to commit or think”</a:t>
            </a:r>
            <a:endParaRPr lang="en-GB" dirty="0">
              <a:solidFill>
                <a:schemeClr val="accent4">
                  <a:lumMod val="50000"/>
                </a:schemeClr>
              </a:solidFill>
            </a:endParaRPr>
          </a:p>
        </p:txBody>
      </p:sp>
      <p:sp>
        <p:nvSpPr>
          <p:cNvPr id="9" name="TextBox 8">
            <a:extLst>
              <a:ext uri="{FF2B5EF4-FFF2-40B4-BE49-F238E27FC236}">
                <a16:creationId xmlns:a16="http://schemas.microsoft.com/office/drawing/2014/main" id="{57B70882-ECA8-8ACA-C8AA-8B3B7952F7CE}"/>
              </a:ext>
            </a:extLst>
          </p:cNvPr>
          <p:cNvSpPr txBox="1"/>
          <p:nvPr/>
        </p:nvSpPr>
        <p:spPr>
          <a:xfrm>
            <a:off x="10646227" y="2773845"/>
            <a:ext cx="1483476" cy="2031325"/>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Themes established through deductive and inductive analysis</a:t>
            </a:r>
          </a:p>
        </p:txBody>
      </p:sp>
    </p:spTree>
    <p:extLst>
      <p:ext uri="{BB962C8B-B14F-4D97-AF65-F5344CB8AC3E}">
        <p14:creationId xmlns:p14="http://schemas.microsoft.com/office/powerpoint/2010/main" val="23897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1F61-3717-98CC-CE4E-DC847B539EED}"/>
              </a:ext>
            </a:extLst>
          </p:cNvPr>
          <p:cNvSpPr>
            <a:spLocks noGrp="1"/>
          </p:cNvSpPr>
          <p:nvPr>
            <p:ph type="title"/>
          </p:nvPr>
        </p:nvSpPr>
        <p:spPr>
          <a:xfrm>
            <a:off x="838200" y="2335633"/>
            <a:ext cx="10515600" cy="1325563"/>
          </a:xfrm>
        </p:spPr>
        <p:txBody>
          <a:bodyPr>
            <a:noAutofit/>
          </a:bodyPr>
          <a:lstStyle/>
          <a:p>
            <a:pPr algn="ctr"/>
            <a:r>
              <a:rPr lang="en-GB" b="1" dirty="0">
                <a:solidFill>
                  <a:schemeClr val="accent6">
                    <a:lumMod val="75000"/>
                  </a:schemeClr>
                </a:solidFill>
                <a:effectLst/>
                <a:latin typeface="Arial" panose="020B0604020202020204" pitchFamily="34" charset="0"/>
                <a:ea typeface="Times New Roman" panose="02020603050405020304" pitchFamily="18" charset="0"/>
              </a:rPr>
              <a:t>What is the key to effective </a:t>
            </a:r>
            <a:br>
              <a:rPr lang="en-GB" b="1" dirty="0">
                <a:solidFill>
                  <a:schemeClr val="accent6">
                    <a:lumMod val="75000"/>
                  </a:schemeClr>
                </a:solidFill>
                <a:effectLst/>
                <a:latin typeface="Arial" panose="020B0604020202020204" pitchFamily="34" charset="0"/>
                <a:ea typeface="Times New Roman" panose="02020603050405020304" pitchFamily="18" charset="0"/>
              </a:rPr>
            </a:br>
            <a:r>
              <a:rPr lang="en-GB" b="1" dirty="0">
                <a:solidFill>
                  <a:schemeClr val="accent6">
                    <a:lumMod val="75000"/>
                  </a:schemeClr>
                </a:solidFill>
                <a:effectLst/>
                <a:latin typeface="Arial" panose="020B0604020202020204" pitchFamily="34" charset="0"/>
                <a:ea typeface="Times New Roman" panose="02020603050405020304" pitchFamily="18" charset="0"/>
              </a:rPr>
              <a:t>Co-production? </a:t>
            </a:r>
            <a:br>
              <a:rPr lang="en-GB" b="1" dirty="0">
                <a:solidFill>
                  <a:schemeClr val="accent6">
                    <a:lumMod val="75000"/>
                  </a:schemeClr>
                </a:solidFill>
                <a:effectLst/>
                <a:latin typeface="Arial" panose="020B0604020202020204" pitchFamily="34" charset="0"/>
                <a:ea typeface="Times New Roman" panose="02020603050405020304" pitchFamily="18" charset="0"/>
              </a:rPr>
            </a:br>
            <a:br>
              <a:rPr lang="en-GB" sz="3600" b="1" dirty="0">
                <a:solidFill>
                  <a:schemeClr val="accent6">
                    <a:lumMod val="75000"/>
                  </a:schemeClr>
                </a:solidFill>
                <a:effectLst/>
                <a:latin typeface="Arial" panose="020B0604020202020204" pitchFamily="34" charset="0"/>
                <a:ea typeface="Times New Roman" panose="02020603050405020304" pitchFamily="18" charset="0"/>
              </a:rPr>
            </a:br>
            <a:r>
              <a:rPr lang="en-GB" sz="3600" dirty="0">
                <a:solidFill>
                  <a:schemeClr val="accent6">
                    <a:lumMod val="75000"/>
                  </a:schemeClr>
                </a:solidFill>
                <a:effectLst/>
                <a:latin typeface="Arial" panose="020B0604020202020204" pitchFamily="34" charset="0"/>
                <a:ea typeface="Times New Roman" panose="02020603050405020304" pitchFamily="18" charset="0"/>
              </a:rPr>
              <a:t>Some personal reflections on the challenges and benefits of aspiring for </a:t>
            </a:r>
            <a:r>
              <a:rPr lang="en-GB" sz="3600" dirty="0">
                <a:solidFill>
                  <a:schemeClr val="accent6">
                    <a:lumMod val="75000"/>
                  </a:schemeClr>
                </a:solidFill>
                <a:latin typeface="Arial" panose="020B0604020202020204" pitchFamily="34" charset="0"/>
                <a:ea typeface="Times New Roman" panose="02020603050405020304" pitchFamily="18" charset="0"/>
              </a:rPr>
              <a:t>C</a:t>
            </a:r>
            <a:r>
              <a:rPr lang="en-GB" sz="3600" dirty="0">
                <a:solidFill>
                  <a:schemeClr val="accent6">
                    <a:lumMod val="75000"/>
                  </a:schemeClr>
                </a:solidFill>
                <a:effectLst/>
                <a:latin typeface="Arial" panose="020B0604020202020204" pitchFamily="34" charset="0"/>
                <a:ea typeface="Times New Roman" panose="02020603050405020304" pitchFamily="18" charset="0"/>
              </a:rPr>
              <a:t>oproduction, in a </a:t>
            </a:r>
            <a:r>
              <a:rPr lang="en-GB" sz="3600" dirty="0">
                <a:solidFill>
                  <a:schemeClr val="accent6">
                    <a:lumMod val="75000"/>
                  </a:schemeClr>
                </a:solidFill>
                <a:latin typeface="Arial" panose="020B0604020202020204" pitchFamily="34" charset="0"/>
                <a:ea typeface="Times New Roman" panose="02020603050405020304" pitchFamily="18" charset="0"/>
              </a:rPr>
              <a:t>Care Trust which serves a </a:t>
            </a:r>
            <a:r>
              <a:rPr lang="en-GB" sz="3600" dirty="0">
                <a:solidFill>
                  <a:schemeClr val="accent6">
                    <a:lumMod val="75000"/>
                  </a:schemeClr>
                </a:solidFill>
                <a:effectLst/>
                <a:latin typeface="Arial" panose="020B0604020202020204" pitchFamily="34" charset="0"/>
                <a:ea typeface="Times New Roman" panose="02020603050405020304" pitchFamily="18" charset="0"/>
              </a:rPr>
              <a:t>diverse and large geographical area</a:t>
            </a:r>
            <a:br>
              <a:rPr lang="en-GB" dirty="0">
                <a:effectLst/>
                <a:latin typeface="Times New Roman" panose="02020603050405020304" pitchFamily="18" charset="0"/>
                <a:ea typeface="Times New Roman" panose="02020603050405020304" pitchFamily="18" charset="0"/>
              </a:rPr>
            </a:br>
            <a:br>
              <a:rPr lang="en-GB" dirty="0">
                <a:effectLst/>
                <a:latin typeface="Times New Roman" panose="02020603050405020304" pitchFamily="18" charset="0"/>
                <a:ea typeface="Times New Roman" panose="02020603050405020304" pitchFamily="18" charset="0"/>
              </a:rPr>
            </a:br>
            <a:endParaRPr lang="en-GB" dirty="0"/>
          </a:p>
        </p:txBody>
      </p:sp>
      <p:sp>
        <p:nvSpPr>
          <p:cNvPr id="3" name="Footer Placeholder 2">
            <a:extLst>
              <a:ext uri="{FF2B5EF4-FFF2-40B4-BE49-F238E27FC236}">
                <a16:creationId xmlns:a16="http://schemas.microsoft.com/office/drawing/2014/main" id="{90E608D0-92CB-F4BF-46B2-7FB8F6D3095A}"/>
              </a:ext>
            </a:extLst>
          </p:cNvPr>
          <p:cNvSpPr>
            <a:spLocks noGrp="1"/>
          </p:cNvSpPr>
          <p:nvPr>
            <p:ph type="ftr" sz="quarter" idx="11"/>
          </p:nvPr>
        </p:nvSpPr>
        <p:spPr/>
        <p:txBody>
          <a:bodyPr/>
          <a:lstStyle/>
          <a:p>
            <a:r>
              <a:rPr lang="en-US" dirty="0"/>
              <a:t>The Key to effective Coproduction</a:t>
            </a:r>
          </a:p>
        </p:txBody>
      </p:sp>
      <p:sp>
        <p:nvSpPr>
          <p:cNvPr id="4" name="Slide Number Placeholder 3">
            <a:extLst>
              <a:ext uri="{FF2B5EF4-FFF2-40B4-BE49-F238E27FC236}">
                <a16:creationId xmlns:a16="http://schemas.microsoft.com/office/drawing/2014/main" id="{41C7FEC1-3CC4-3DD0-CFF3-2A1644F3721F}"/>
              </a:ext>
            </a:extLst>
          </p:cNvPr>
          <p:cNvSpPr>
            <a:spLocks noGrp="1"/>
          </p:cNvSpPr>
          <p:nvPr>
            <p:ph type="sldNum" sz="quarter" idx="12"/>
          </p:nvPr>
        </p:nvSpPr>
        <p:spPr/>
        <p:txBody>
          <a:bodyPr/>
          <a:lstStyle/>
          <a:p>
            <a:fld id="{48F63A3B-78C7-47BE-AE5E-E10140E04643}" type="slidenum">
              <a:rPr lang="en-US" smtClean="0"/>
              <a:t>2</a:t>
            </a:fld>
            <a:endParaRPr lang="en-US" dirty="0"/>
          </a:p>
        </p:txBody>
      </p:sp>
      <p:pic>
        <p:nvPicPr>
          <p:cNvPr id="8" name="Picture 7" descr="Logo&#10;&#10;Description automatically generated with medium confidence">
            <a:extLst>
              <a:ext uri="{FF2B5EF4-FFF2-40B4-BE49-F238E27FC236}">
                <a16:creationId xmlns:a16="http://schemas.microsoft.com/office/drawing/2014/main" id="{F6E47F4A-4622-F5A8-D3A9-A3ABAC21B029}"/>
              </a:ext>
            </a:extLst>
          </p:cNvPr>
          <p:cNvPicPr>
            <a:picLocks noChangeAspect="1"/>
          </p:cNvPicPr>
          <p:nvPr/>
        </p:nvPicPr>
        <p:blipFill>
          <a:blip r:embed="rId2"/>
          <a:stretch>
            <a:fillRect/>
          </a:stretch>
        </p:blipFill>
        <p:spPr>
          <a:xfrm>
            <a:off x="0" y="0"/>
            <a:ext cx="1022789" cy="1010070"/>
          </a:xfrm>
          <a:prstGeom prst="rect">
            <a:avLst/>
          </a:prstGeom>
        </p:spPr>
      </p:pic>
      <p:sp>
        <p:nvSpPr>
          <p:cNvPr id="5" name="TextBox 4">
            <a:extLst>
              <a:ext uri="{FF2B5EF4-FFF2-40B4-BE49-F238E27FC236}">
                <a16:creationId xmlns:a16="http://schemas.microsoft.com/office/drawing/2014/main" id="{648711FC-AFEE-919A-5E1F-90301F2DBA71}"/>
              </a:ext>
            </a:extLst>
          </p:cNvPr>
          <p:cNvSpPr txBox="1"/>
          <p:nvPr/>
        </p:nvSpPr>
        <p:spPr>
          <a:xfrm>
            <a:off x="721895" y="4879022"/>
            <a:ext cx="11049000" cy="1477328"/>
          </a:xfrm>
          <a:prstGeom prst="rect">
            <a:avLst/>
          </a:prstGeom>
          <a:noFill/>
        </p:spPr>
        <p:txBody>
          <a:bodyPr wrap="square" rtlCol="0">
            <a:spAutoFit/>
          </a:bodyPr>
          <a:lstStyle/>
          <a:p>
            <a:pPr algn="ctr"/>
            <a:r>
              <a:rPr lang="en-GB" sz="3600" i="1" dirty="0">
                <a:solidFill>
                  <a:srgbClr val="000000"/>
                </a:solidFill>
                <a:latin typeface="Calibri" panose="020F0502020204030204"/>
              </a:rPr>
              <a:t>“For the NHS…be a leader for the health of a population, not just the healthcare” </a:t>
            </a:r>
            <a:r>
              <a:rPr lang="en-GB" sz="3600" dirty="0">
                <a:solidFill>
                  <a:srgbClr val="000000"/>
                </a:solidFill>
                <a:latin typeface="Calibri" panose="020F0502020204030204"/>
              </a:rPr>
              <a:t>Sir Michael Marmot, 2021</a:t>
            </a:r>
          </a:p>
          <a:p>
            <a:endParaRPr lang="en-GB" dirty="0"/>
          </a:p>
        </p:txBody>
      </p:sp>
    </p:spTree>
    <p:extLst>
      <p:ext uri="{BB962C8B-B14F-4D97-AF65-F5344CB8AC3E}">
        <p14:creationId xmlns:p14="http://schemas.microsoft.com/office/powerpoint/2010/main" val="1842663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26761F-8487-C24C-1E6F-60637CB20653}"/>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304C9056-BC78-31CD-BAD5-33EC4CC1FB83}"/>
              </a:ext>
            </a:extLst>
          </p:cNvPr>
          <p:cNvSpPr>
            <a:spLocks noGrp="1"/>
          </p:cNvSpPr>
          <p:nvPr>
            <p:ph type="sldNum" sz="quarter" idx="12"/>
          </p:nvPr>
        </p:nvSpPr>
        <p:spPr/>
        <p:txBody>
          <a:bodyPr/>
          <a:lstStyle/>
          <a:p>
            <a:fld id="{48F63A3B-78C7-47BE-AE5E-E10140E04643}" type="slidenum">
              <a:rPr lang="en-US" smtClean="0"/>
              <a:t>20</a:t>
            </a:fld>
            <a:endParaRPr lang="en-US" dirty="0"/>
          </a:p>
        </p:txBody>
      </p:sp>
      <p:sp>
        <p:nvSpPr>
          <p:cNvPr id="7" name="Content Placeholder 5">
            <a:extLst>
              <a:ext uri="{FF2B5EF4-FFF2-40B4-BE49-F238E27FC236}">
                <a16:creationId xmlns:a16="http://schemas.microsoft.com/office/drawing/2014/main" id="{F971CD71-1A43-8F69-0001-0CE94D9E2B5E}"/>
              </a:ext>
            </a:extLst>
          </p:cNvPr>
          <p:cNvSpPr txBox="1">
            <a:spLocks/>
          </p:cNvSpPr>
          <p:nvPr/>
        </p:nvSpPr>
        <p:spPr>
          <a:xfrm>
            <a:off x="4551194" y="409433"/>
            <a:ext cx="7022107" cy="5974213"/>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en-GB" sz="3400" b="1" dirty="0"/>
          </a:p>
          <a:p>
            <a:pPr marL="0" indent="0" algn="ctr">
              <a:spcAft>
                <a:spcPts val="600"/>
              </a:spcAft>
              <a:buFont typeface="Arial" panose="020B0604020202020204" pitchFamily="34" charset="0"/>
              <a:buNone/>
            </a:pPr>
            <a:r>
              <a:rPr lang="en-GB" sz="6000" b="1" dirty="0"/>
              <a:t>GROUP TASK </a:t>
            </a:r>
          </a:p>
          <a:p>
            <a:pPr marL="0" indent="0" algn="ctr">
              <a:spcAft>
                <a:spcPts val="600"/>
              </a:spcAft>
              <a:buFont typeface="Arial" panose="020B0604020202020204" pitchFamily="34" charset="0"/>
              <a:buNone/>
            </a:pPr>
            <a:r>
              <a:rPr lang="en-GB" sz="6000" b="1" dirty="0"/>
              <a:t>(Breakout rooms- 15 minutes)</a:t>
            </a:r>
          </a:p>
          <a:p>
            <a:pPr marL="0" indent="0" algn="ctr">
              <a:spcAft>
                <a:spcPts val="600"/>
              </a:spcAft>
              <a:buFont typeface="Arial" panose="020B0604020202020204" pitchFamily="34" charset="0"/>
              <a:buNone/>
            </a:pPr>
            <a:endParaRPr lang="en-GB" sz="6000" b="1" dirty="0"/>
          </a:p>
          <a:p>
            <a:pPr marL="914400" indent="-914400" algn="ctr">
              <a:lnSpc>
                <a:spcPct val="120000"/>
              </a:lnSpc>
              <a:spcAft>
                <a:spcPts val="600"/>
              </a:spcAft>
              <a:buFont typeface="+mj-lt"/>
              <a:buAutoNum type="arabicPeriod"/>
            </a:pPr>
            <a:r>
              <a:rPr lang="en-GB" sz="5100" dirty="0"/>
              <a:t>What do you currently do to promote Involvement and Coproduction?</a:t>
            </a:r>
          </a:p>
          <a:p>
            <a:pPr marL="914400" indent="-914400" algn="ctr">
              <a:lnSpc>
                <a:spcPct val="120000"/>
              </a:lnSpc>
              <a:spcAft>
                <a:spcPts val="600"/>
              </a:spcAft>
              <a:buFont typeface="+mj-lt"/>
              <a:buAutoNum type="arabicPeriod"/>
            </a:pPr>
            <a:r>
              <a:rPr lang="en-GB" sz="5100" dirty="0"/>
              <a:t>What could you possibly do to improve this?</a:t>
            </a:r>
          </a:p>
          <a:p>
            <a:pPr marL="0" indent="0" algn="ctr">
              <a:lnSpc>
                <a:spcPct val="120000"/>
              </a:lnSpc>
              <a:spcAft>
                <a:spcPts val="600"/>
              </a:spcAft>
              <a:buFont typeface="Arial" panose="020B0604020202020204" pitchFamily="34" charset="0"/>
              <a:buNone/>
            </a:pPr>
            <a:endParaRPr lang="en-GB" sz="5100" dirty="0"/>
          </a:p>
          <a:p>
            <a:pPr>
              <a:spcAft>
                <a:spcPts val="600"/>
              </a:spcAft>
            </a:pPr>
            <a:endParaRPr lang="en-GB" sz="2400" dirty="0"/>
          </a:p>
          <a:p>
            <a:endParaRPr lang="en-GB" sz="2400" dirty="0"/>
          </a:p>
          <a:p>
            <a:endParaRPr lang="en-GB" sz="2400" dirty="0"/>
          </a:p>
        </p:txBody>
      </p:sp>
      <p:pic>
        <p:nvPicPr>
          <p:cNvPr id="5" name="Picture 4" descr="A light bulb with brain symbols">
            <a:extLst>
              <a:ext uri="{FF2B5EF4-FFF2-40B4-BE49-F238E27FC236}">
                <a16:creationId xmlns:a16="http://schemas.microsoft.com/office/drawing/2014/main" id="{BBA02BC9-903F-71EE-5982-A7834214498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2177" r="33826" b="2555"/>
          <a:stretch/>
        </p:blipFill>
        <p:spPr>
          <a:xfrm>
            <a:off x="778243" y="732477"/>
            <a:ext cx="3411940" cy="4889718"/>
          </a:xfrm>
          <a:prstGeom prst="rect">
            <a:avLst/>
          </a:prstGeom>
        </p:spPr>
      </p:pic>
    </p:spTree>
    <p:extLst>
      <p:ext uri="{BB962C8B-B14F-4D97-AF65-F5344CB8AC3E}">
        <p14:creationId xmlns:p14="http://schemas.microsoft.com/office/powerpoint/2010/main" val="2550701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DB2EE7-F675-6BF4-7140-FF80E3CB642E}"/>
              </a:ext>
            </a:extLst>
          </p:cNvPr>
          <p:cNvSpPr>
            <a:spLocks noGrp="1"/>
          </p:cNvSpPr>
          <p:nvPr>
            <p:ph type="subTitle" idx="1"/>
          </p:nvPr>
        </p:nvSpPr>
        <p:spPr>
          <a:xfrm>
            <a:off x="1524000" y="5711031"/>
            <a:ext cx="9144000" cy="1655762"/>
          </a:xfrm>
        </p:spPr>
        <p:txBody>
          <a:bodyPr/>
          <a:lstStyle/>
          <a:p>
            <a:r>
              <a:rPr lang="en-GB" dirty="0">
                <a:solidFill>
                  <a:schemeClr val="bg1"/>
                </a:solidFill>
              </a:rPr>
              <a:t>This resource can be accessed here: </a:t>
            </a:r>
            <a:r>
              <a:rPr lang="en-US" dirty="0">
                <a:solidFill>
                  <a:srgbClr val="202C8F"/>
                </a:solidFill>
                <a:hlinkClick r:id="rId2">
                  <a:extLst>
                    <a:ext uri="{A12FA001-AC4F-418D-AE19-62706E023703}">
                      <ahyp:hlinkClr xmlns:ahyp="http://schemas.microsoft.com/office/drawing/2018/hyperlinkcolor" val="tx"/>
                    </a:ext>
                  </a:extLst>
                </a:hlinkClick>
              </a:rPr>
              <a:t>Ladder-of-coproduction.pdf (thinklocalactpersonal.org.uk)</a:t>
            </a:r>
            <a:endParaRPr lang="en-GB" dirty="0">
              <a:solidFill>
                <a:srgbClr val="202C8F"/>
              </a:solidFill>
            </a:endParaRPr>
          </a:p>
          <a:p>
            <a:endParaRPr lang="en-GB" dirty="0"/>
          </a:p>
        </p:txBody>
      </p:sp>
      <p:sp>
        <p:nvSpPr>
          <p:cNvPr id="4" name="Footer Placeholder 3">
            <a:extLst>
              <a:ext uri="{FF2B5EF4-FFF2-40B4-BE49-F238E27FC236}">
                <a16:creationId xmlns:a16="http://schemas.microsoft.com/office/drawing/2014/main" id="{D811A409-6BD8-8820-747D-688D3BAD76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A622E4-8919-7D55-7E50-1A10CB93259A}"/>
              </a:ext>
            </a:extLst>
          </p:cNvPr>
          <p:cNvSpPr>
            <a:spLocks noGrp="1"/>
          </p:cNvSpPr>
          <p:nvPr>
            <p:ph type="sldNum" sz="quarter" idx="12"/>
          </p:nvPr>
        </p:nvSpPr>
        <p:spPr/>
        <p:txBody>
          <a:bodyPr/>
          <a:lstStyle/>
          <a:p>
            <a:fld id="{DF28FB93-0A08-4E7D-8E63-9EFA29F1E093}" type="slidenum">
              <a:rPr lang="en-US" smtClean="0"/>
              <a:pPr/>
              <a:t>21</a:t>
            </a:fld>
            <a:endParaRPr lang="en-US" dirty="0"/>
          </a:p>
        </p:txBody>
      </p:sp>
      <p:sp>
        <p:nvSpPr>
          <p:cNvPr id="6" name="Title 1">
            <a:extLst>
              <a:ext uri="{FF2B5EF4-FFF2-40B4-BE49-F238E27FC236}">
                <a16:creationId xmlns:a16="http://schemas.microsoft.com/office/drawing/2014/main" id="{1FDB9F78-C682-0D79-1B91-3F884C60EE38}"/>
              </a:ext>
            </a:extLst>
          </p:cNvPr>
          <p:cNvSpPr txBox="1">
            <a:spLocks/>
          </p:cNvSpPr>
          <p:nvPr/>
        </p:nvSpPr>
        <p:spPr>
          <a:xfrm>
            <a:off x="2688608" y="1514370"/>
            <a:ext cx="7062053" cy="2852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dirty="0"/>
              <a:t>The following 7 slides are from the Ladder of Coproduction by Think Local, Act Personal </a:t>
            </a:r>
          </a:p>
        </p:txBody>
      </p:sp>
    </p:spTree>
    <p:extLst>
      <p:ext uri="{BB962C8B-B14F-4D97-AF65-F5344CB8AC3E}">
        <p14:creationId xmlns:p14="http://schemas.microsoft.com/office/powerpoint/2010/main" val="3154114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FFF9CE-B5B6-DCCC-365E-58B9CFF47714}"/>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7CA04FA3-7FD9-75FA-3055-E493533456B9}"/>
              </a:ext>
            </a:extLst>
          </p:cNvPr>
          <p:cNvSpPr>
            <a:spLocks noGrp="1"/>
          </p:cNvSpPr>
          <p:nvPr>
            <p:ph type="sldNum" sz="quarter" idx="12"/>
          </p:nvPr>
        </p:nvSpPr>
        <p:spPr/>
        <p:txBody>
          <a:bodyPr/>
          <a:lstStyle/>
          <a:p>
            <a:fld id="{48F63A3B-78C7-47BE-AE5E-E10140E04643}" type="slidenum">
              <a:rPr lang="en-US" smtClean="0"/>
              <a:t>22</a:t>
            </a:fld>
            <a:endParaRPr lang="en-US" dirty="0"/>
          </a:p>
        </p:txBody>
      </p:sp>
      <p:pic>
        <p:nvPicPr>
          <p:cNvPr id="5" name="Picture 4">
            <a:extLst>
              <a:ext uri="{FF2B5EF4-FFF2-40B4-BE49-F238E27FC236}">
                <a16:creationId xmlns:a16="http://schemas.microsoft.com/office/drawing/2014/main" id="{DF8D2801-BD87-6F62-DE88-7D21EB355302}"/>
              </a:ext>
            </a:extLst>
          </p:cNvPr>
          <p:cNvPicPr>
            <a:picLocks noChangeAspect="1"/>
          </p:cNvPicPr>
          <p:nvPr/>
        </p:nvPicPr>
        <p:blipFill rotWithShape="1">
          <a:blip r:embed="rId2"/>
          <a:srcRect l="36000" t="47178" r="41269" b="24705"/>
          <a:stretch/>
        </p:blipFill>
        <p:spPr>
          <a:xfrm>
            <a:off x="1463040" y="0"/>
            <a:ext cx="9487271" cy="6597748"/>
          </a:xfrm>
          <a:prstGeom prst="rect">
            <a:avLst/>
          </a:prstGeom>
        </p:spPr>
      </p:pic>
    </p:spTree>
    <p:extLst>
      <p:ext uri="{BB962C8B-B14F-4D97-AF65-F5344CB8AC3E}">
        <p14:creationId xmlns:p14="http://schemas.microsoft.com/office/powerpoint/2010/main" val="132370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3A39A3-C1A1-6145-1976-AC040D38077F}"/>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02F886E9-1712-65B9-8253-4D0D1DF9E25D}"/>
              </a:ext>
            </a:extLst>
          </p:cNvPr>
          <p:cNvSpPr>
            <a:spLocks noGrp="1"/>
          </p:cNvSpPr>
          <p:nvPr>
            <p:ph type="sldNum" sz="quarter" idx="12"/>
          </p:nvPr>
        </p:nvSpPr>
        <p:spPr/>
        <p:txBody>
          <a:bodyPr/>
          <a:lstStyle/>
          <a:p>
            <a:fld id="{48F63A3B-78C7-47BE-AE5E-E10140E04643}" type="slidenum">
              <a:rPr lang="en-US" smtClean="0"/>
              <a:t>23</a:t>
            </a:fld>
            <a:endParaRPr lang="en-US" dirty="0"/>
          </a:p>
        </p:txBody>
      </p:sp>
      <p:pic>
        <p:nvPicPr>
          <p:cNvPr id="5" name="Picture 4">
            <a:extLst>
              <a:ext uri="{FF2B5EF4-FFF2-40B4-BE49-F238E27FC236}">
                <a16:creationId xmlns:a16="http://schemas.microsoft.com/office/drawing/2014/main" id="{77EDE697-0B1F-5D07-9461-1574E7B45B3A}"/>
              </a:ext>
            </a:extLst>
          </p:cNvPr>
          <p:cNvPicPr>
            <a:picLocks noChangeAspect="1"/>
          </p:cNvPicPr>
          <p:nvPr/>
        </p:nvPicPr>
        <p:blipFill rotWithShape="1">
          <a:blip r:embed="rId2"/>
          <a:srcRect l="35654" t="27271" r="41038" b="50000"/>
          <a:stretch/>
        </p:blipFill>
        <p:spPr>
          <a:xfrm>
            <a:off x="815925" y="313006"/>
            <a:ext cx="10539215" cy="5778305"/>
          </a:xfrm>
          <a:prstGeom prst="rect">
            <a:avLst/>
          </a:prstGeom>
        </p:spPr>
      </p:pic>
    </p:spTree>
    <p:extLst>
      <p:ext uri="{BB962C8B-B14F-4D97-AF65-F5344CB8AC3E}">
        <p14:creationId xmlns:p14="http://schemas.microsoft.com/office/powerpoint/2010/main" val="345039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2DDCFC-5866-B650-61D9-82FC14CD76D6}"/>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1AEE2879-2270-DA72-6E60-472309B7A3EB}"/>
              </a:ext>
            </a:extLst>
          </p:cNvPr>
          <p:cNvSpPr>
            <a:spLocks noGrp="1"/>
          </p:cNvSpPr>
          <p:nvPr>
            <p:ph type="sldNum" sz="quarter" idx="12"/>
          </p:nvPr>
        </p:nvSpPr>
        <p:spPr/>
        <p:txBody>
          <a:bodyPr/>
          <a:lstStyle/>
          <a:p>
            <a:fld id="{48F63A3B-78C7-47BE-AE5E-E10140E04643}" type="slidenum">
              <a:rPr lang="en-US" smtClean="0"/>
              <a:t>24</a:t>
            </a:fld>
            <a:endParaRPr lang="en-US" dirty="0"/>
          </a:p>
        </p:txBody>
      </p:sp>
      <p:pic>
        <p:nvPicPr>
          <p:cNvPr id="5" name="Picture 4">
            <a:extLst>
              <a:ext uri="{FF2B5EF4-FFF2-40B4-BE49-F238E27FC236}">
                <a16:creationId xmlns:a16="http://schemas.microsoft.com/office/drawing/2014/main" id="{FEA37BF7-5B61-938B-7432-3D336859D7BE}"/>
              </a:ext>
            </a:extLst>
          </p:cNvPr>
          <p:cNvPicPr>
            <a:picLocks noChangeAspect="1"/>
          </p:cNvPicPr>
          <p:nvPr/>
        </p:nvPicPr>
        <p:blipFill rotWithShape="1">
          <a:blip r:embed="rId2"/>
          <a:srcRect l="35654" t="36917" r="40692" b="35377"/>
          <a:stretch/>
        </p:blipFill>
        <p:spPr>
          <a:xfrm>
            <a:off x="1568949" y="393896"/>
            <a:ext cx="9054101" cy="5962453"/>
          </a:xfrm>
          <a:prstGeom prst="rect">
            <a:avLst/>
          </a:prstGeom>
        </p:spPr>
      </p:pic>
    </p:spTree>
    <p:extLst>
      <p:ext uri="{BB962C8B-B14F-4D97-AF65-F5344CB8AC3E}">
        <p14:creationId xmlns:p14="http://schemas.microsoft.com/office/powerpoint/2010/main" val="1831107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57B84F-845E-B88B-6742-1B81B9EA5885}"/>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AA10C7D7-4974-371D-4774-D26F31A5386C}"/>
              </a:ext>
            </a:extLst>
          </p:cNvPr>
          <p:cNvSpPr>
            <a:spLocks noGrp="1"/>
          </p:cNvSpPr>
          <p:nvPr>
            <p:ph type="sldNum" sz="quarter" idx="12"/>
          </p:nvPr>
        </p:nvSpPr>
        <p:spPr/>
        <p:txBody>
          <a:bodyPr/>
          <a:lstStyle/>
          <a:p>
            <a:fld id="{48F63A3B-78C7-47BE-AE5E-E10140E04643}" type="slidenum">
              <a:rPr lang="en-US" smtClean="0"/>
              <a:t>25</a:t>
            </a:fld>
            <a:endParaRPr lang="en-US" dirty="0"/>
          </a:p>
        </p:txBody>
      </p:sp>
      <p:pic>
        <p:nvPicPr>
          <p:cNvPr id="5" name="Picture 4">
            <a:extLst>
              <a:ext uri="{FF2B5EF4-FFF2-40B4-BE49-F238E27FC236}">
                <a16:creationId xmlns:a16="http://schemas.microsoft.com/office/drawing/2014/main" id="{7149B449-97ED-0979-3FB4-971CF7C4B09C}"/>
              </a:ext>
            </a:extLst>
          </p:cNvPr>
          <p:cNvPicPr>
            <a:picLocks noChangeAspect="1"/>
          </p:cNvPicPr>
          <p:nvPr/>
        </p:nvPicPr>
        <p:blipFill rotWithShape="1">
          <a:blip r:embed="rId2"/>
          <a:srcRect l="35485" t="32429" r="40896" b="43479"/>
          <a:stretch/>
        </p:blipFill>
        <p:spPr>
          <a:xfrm>
            <a:off x="1132763" y="313946"/>
            <a:ext cx="9662309" cy="5540944"/>
          </a:xfrm>
          <a:prstGeom prst="rect">
            <a:avLst/>
          </a:prstGeom>
        </p:spPr>
      </p:pic>
    </p:spTree>
    <p:extLst>
      <p:ext uri="{BB962C8B-B14F-4D97-AF65-F5344CB8AC3E}">
        <p14:creationId xmlns:p14="http://schemas.microsoft.com/office/powerpoint/2010/main" val="3293745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A2250C-43FC-4CF7-4C42-C0AC02567628}"/>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75E26F1B-D59F-F51F-0551-B2D9BD842719}"/>
              </a:ext>
            </a:extLst>
          </p:cNvPr>
          <p:cNvSpPr>
            <a:spLocks noGrp="1"/>
          </p:cNvSpPr>
          <p:nvPr>
            <p:ph type="sldNum" sz="quarter" idx="12"/>
          </p:nvPr>
        </p:nvSpPr>
        <p:spPr/>
        <p:txBody>
          <a:bodyPr/>
          <a:lstStyle/>
          <a:p>
            <a:fld id="{48F63A3B-78C7-47BE-AE5E-E10140E04643}" type="slidenum">
              <a:rPr lang="en-US" smtClean="0"/>
              <a:t>26</a:t>
            </a:fld>
            <a:endParaRPr lang="en-US" dirty="0"/>
          </a:p>
        </p:txBody>
      </p:sp>
      <p:pic>
        <p:nvPicPr>
          <p:cNvPr id="5" name="Picture 4">
            <a:extLst>
              <a:ext uri="{FF2B5EF4-FFF2-40B4-BE49-F238E27FC236}">
                <a16:creationId xmlns:a16="http://schemas.microsoft.com/office/drawing/2014/main" id="{FABA1BAD-AF17-B260-941B-CF8F6790A448}"/>
              </a:ext>
            </a:extLst>
          </p:cNvPr>
          <p:cNvPicPr>
            <a:picLocks noChangeAspect="1"/>
          </p:cNvPicPr>
          <p:nvPr/>
        </p:nvPicPr>
        <p:blipFill rotWithShape="1">
          <a:blip r:embed="rId2"/>
          <a:srcRect l="34846" t="53745" r="40577" b="21217"/>
          <a:stretch/>
        </p:blipFill>
        <p:spPr>
          <a:xfrm>
            <a:off x="1276618" y="375676"/>
            <a:ext cx="10077182" cy="5771906"/>
          </a:xfrm>
          <a:prstGeom prst="rect">
            <a:avLst/>
          </a:prstGeom>
        </p:spPr>
      </p:pic>
    </p:spTree>
    <p:extLst>
      <p:ext uri="{BB962C8B-B14F-4D97-AF65-F5344CB8AC3E}">
        <p14:creationId xmlns:p14="http://schemas.microsoft.com/office/powerpoint/2010/main" val="355749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165D3B-9C94-F1AC-FFCF-8A56E832B322}"/>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854A59CD-7C94-5F95-EBF8-93C3A7BDF256}"/>
              </a:ext>
            </a:extLst>
          </p:cNvPr>
          <p:cNvSpPr>
            <a:spLocks noGrp="1"/>
          </p:cNvSpPr>
          <p:nvPr>
            <p:ph type="sldNum" sz="quarter" idx="12"/>
          </p:nvPr>
        </p:nvSpPr>
        <p:spPr/>
        <p:txBody>
          <a:bodyPr/>
          <a:lstStyle/>
          <a:p>
            <a:fld id="{48F63A3B-78C7-47BE-AE5E-E10140E04643}" type="slidenum">
              <a:rPr lang="en-US" smtClean="0"/>
              <a:t>27</a:t>
            </a:fld>
            <a:endParaRPr lang="en-US" dirty="0"/>
          </a:p>
        </p:txBody>
      </p:sp>
      <p:pic>
        <p:nvPicPr>
          <p:cNvPr id="7" name="Picture 6">
            <a:extLst>
              <a:ext uri="{FF2B5EF4-FFF2-40B4-BE49-F238E27FC236}">
                <a16:creationId xmlns:a16="http://schemas.microsoft.com/office/drawing/2014/main" id="{BC61799F-379A-C540-083B-907D9A2A661C}"/>
              </a:ext>
            </a:extLst>
          </p:cNvPr>
          <p:cNvPicPr>
            <a:picLocks noChangeAspect="1"/>
          </p:cNvPicPr>
          <p:nvPr/>
        </p:nvPicPr>
        <p:blipFill rotWithShape="1">
          <a:blip r:embed="rId2"/>
          <a:srcRect l="35192" t="29323" r="40577" b="44613"/>
          <a:stretch/>
        </p:blipFill>
        <p:spPr>
          <a:xfrm>
            <a:off x="1084384" y="136525"/>
            <a:ext cx="10269416" cy="6210551"/>
          </a:xfrm>
          <a:prstGeom prst="rect">
            <a:avLst/>
          </a:prstGeom>
        </p:spPr>
      </p:pic>
    </p:spTree>
    <p:extLst>
      <p:ext uri="{BB962C8B-B14F-4D97-AF65-F5344CB8AC3E}">
        <p14:creationId xmlns:p14="http://schemas.microsoft.com/office/powerpoint/2010/main" val="1180728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36E132-AA05-5EC9-6AF4-C1E54E3E60A8}"/>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B0FBBFC3-46BC-DD13-6CE1-143128C5A57C}"/>
              </a:ext>
            </a:extLst>
          </p:cNvPr>
          <p:cNvSpPr>
            <a:spLocks noGrp="1"/>
          </p:cNvSpPr>
          <p:nvPr>
            <p:ph type="sldNum" sz="quarter" idx="12"/>
          </p:nvPr>
        </p:nvSpPr>
        <p:spPr/>
        <p:txBody>
          <a:bodyPr/>
          <a:lstStyle/>
          <a:p>
            <a:fld id="{48F63A3B-78C7-47BE-AE5E-E10140E04643}" type="slidenum">
              <a:rPr lang="en-US" smtClean="0"/>
              <a:t>28</a:t>
            </a:fld>
            <a:endParaRPr lang="en-US" dirty="0"/>
          </a:p>
        </p:txBody>
      </p:sp>
      <p:pic>
        <p:nvPicPr>
          <p:cNvPr id="5" name="Picture 4">
            <a:extLst>
              <a:ext uri="{FF2B5EF4-FFF2-40B4-BE49-F238E27FC236}">
                <a16:creationId xmlns:a16="http://schemas.microsoft.com/office/drawing/2014/main" id="{CA43C602-022B-FE9F-5557-9B3C6D58AED0}"/>
              </a:ext>
            </a:extLst>
          </p:cNvPr>
          <p:cNvPicPr>
            <a:picLocks noChangeAspect="1"/>
          </p:cNvPicPr>
          <p:nvPr/>
        </p:nvPicPr>
        <p:blipFill rotWithShape="1">
          <a:blip r:embed="rId2"/>
          <a:srcRect l="36115" t="28032" r="40607" b="31890"/>
          <a:stretch/>
        </p:blipFill>
        <p:spPr>
          <a:xfrm>
            <a:off x="2132200" y="136525"/>
            <a:ext cx="6943561" cy="6721475"/>
          </a:xfrm>
          <a:prstGeom prst="rect">
            <a:avLst/>
          </a:prstGeom>
        </p:spPr>
      </p:pic>
    </p:spTree>
    <p:extLst>
      <p:ext uri="{BB962C8B-B14F-4D97-AF65-F5344CB8AC3E}">
        <p14:creationId xmlns:p14="http://schemas.microsoft.com/office/powerpoint/2010/main" val="2043332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26761F-8487-C24C-1E6F-60637CB20653}"/>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304C9056-BC78-31CD-BAD5-33EC4CC1FB83}"/>
              </a:ext>
            </a:extLst>
          </p:cNvPr>
          <p:cNvSpPr>
            <a:spLocks noGrp="1"/>
          </p:cNvSpPr>
          <p:nvPr>
            <p:ph type="sldNum" sz="quarter" idx="12"/>
          </p:nvPr>
        </p:nvSpPr>
        <p:spPr/>
        <p:txBody>
          <a:bodyPr/>
          <a:lstStyle/>
          <a:p>
            <a:fld id="{48F63A3B-78C7-47BE-AE5E-E10140E04643}" type="slidenum">
              <a:rPr lang="en-US" smtClean="0"/>
              <a:t>29</a:t>
            </a:fld>
            <a:endParaRPr lang="en-US" dirty="0"/>
          </a:p>
        </p:txBody>
      </p:sp>
      <p:sp>
        <p:nvSpPr>
          <p:cNvPr id="7" name="Content Placeholder 5">
            <a:extLst>
              <a:ext uri="{FF2B5EF4-FFF2-40B4-BE49-F238E27FC236}">
                <a16:creationId xmlns:a16="http://schemas.microsoft.com/office/drawing/2014/main" id="{F971CD71-1A43-8F69-0001-0CE94D9E2B5E}"/>
              </a:ext>
            </a:extLst>
          </p:cNvPr>
          <p:cNvSpPr txBox="1">
            <a:spLocks/>
          </p:cNvSpPr>
          <p:nvPr/>
        </p:nvSpPr>
        <p:spPr>
          <a:xfrm>
            <a:off x="804401" y="1859052"/>
            <a:ext cx="7151105" cy="4889718"/>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en-GB" sz="3400" b="1" dirty="0"/>
          </a:p>
          <a:p>
            <a:pPr marL="914400" indent="-914400">
              <a:lnSpc>
                <a:spcPct val="120000"/>
              </a:lnSpc>
              <a:spcAft>
                <a:spcPts val="600"/>
              </a:spcAft>
              <a:buFont typeface="+mj-lt"/>
              <a:buAutoNum type="arabicPeriod"/>
            </a:pPr>
            <a:r>
              <a:rPr lang="en-GB" sz="5100" dirty="0"/>
              <a:t>Coercion</a:t>
            </a:r>
          </a:p>
          <a:p>
            <a:pPr marL="914400" indent="-914400">
              <a:lnSpc>
                <a:spcPct val="120000"/>
              </a:lnSpc>
              <a:spcAft>
                <a:spcPts val="600"/>
              </a:spcAft>
              <a:buFont typeface="+mj-lt"/>
              <a:buAutoNum type="arabicPeriod"/>
            </a:pPr>
            <a:r>
              <a:rPr lang="en-GB" sz="5100" dirty="0"/>
              <a:t>Educating </a:t>
            </a:r>
          </a:p>
          <a:p>
            <a:pPr marL="914400" indent="-914400">
              <a:lnSpc>
                <a:spcPct val="120000"/>
              </a:lnSpc>
              <a:spcAft>
                <a:spcPts val="600"/>
              </a:spcAft>
              <a:buFont typeface="+mj-lt"/>
              <a:buAutoNum type="arabicPeriod"/>
            </a:pPr>
            <a:r>
              <a:rPr lang="en-GB" sz="5100" dirty="0"/>
              <a:t>Informing  </a:t>
            </a:r>
          </a:p>
          <a:p>
            <a:pPr marL="914400" indent="-914400">
              <a:lnSpc>
                <a:spcPct val="120000"/>
              </a:lnSpc>
              <a:spcAft>
                <a:spcPts val="600"/>
              </a:spcAft>
              <a:buFont typeface="+mj-lt"/>
              <a:buAutoNum type="arabicPeriod"/>
            </a:pPr>
            <a:r>
              <a:rPr lang="en-GB" sz="5100" dirty="0"/>
              <a:t>Consultation </a:t>
            </a:r>
          </a:p>
          <a:p>
            <a:pPr marL="914400" indent="-914400">
              <a:lnSpc>
                <a:spcPct val="120000"/>
              </a:lnSpc>
              <a:spcAft>
                <a:spcPts val="600"/>
              </a:spcAft>
              <a:buFont typeface="+mj-lt"/>
              <a:buAutoNum type="arabicPeriod"/>
            </a:pPr>
            <a:r>
              <a:rPr lang="en-GB" sz="5100" dirty="0"/>
              <a:t>Engagement </a:t>
            </a:r>
          </a:p>
          <a:p>
            <a:pPr marL="914400" indent="-914400">
              <a:lnSpc>
                <a:spcPct val="120000"/>
              </a:lnSpc>
              <a:spcAft>
                <a:spcPts val="600"/>
              </a:spcAft>
              <a:buFont typeface="+mj-lt"/>
              <a:buAutoNum type="arabicPeriod"/>
            </a:pPr>
            <a:r>
              <a:rPr lang="en-GB" sz="5100" dirty="0"/>
              <a:t>Co-design </a:t>
            </a:r>
          </a:p>
          <a:p>
            <a:pPr marL="914400" indent="-914400">
              <a:lnSpc>
                <a:spcPct val="120000"/>
              </a:lnSpc>
              <a:spcAft>
                <a:spcPts val="600"/>
              </a:spcAft>
              <a:buFont typeface="+mj-lt"/>
              <a:buAutoNum type="arabicPeriod"/>
            </a:pPr>
            <a:r>
              <a:rPr lang="en-GB" sz="5100" dirty="0"/>
              <a:t>Coproduction</a:t>
            </a:r>
          </a:p>
          <a:p>
            <a:pPr algn="ctr">
              <a:lnSpc>
                <a:spcPct val="120000"/>
              </a:lnSpc>
              <a:spcAft>
                <a:spcPts val="600"/>
              </a:spcAft>
            </a:pPr>
            <a:endParaRPr lang="en-GB" sz="5100" dirty="0"/>
          </a:p>
          <a:p>
            <a:pPr marL="0" indent="0" algn="ctr">
              <a:lnSpc>
                <a:spcPct val="120000"/>
              </a:lnSpc>
              <a:spcAft>
                <a:spcPts val="600"/>
              </a:spcAft>
              <a:buFont typeface="Arial" panose="020B0604020202020204" pitchFamily="34" charset="0"/>
              <a:buNone/>
            </a:pPr>
            <a:endParaRPr lang="en-GB" sz="5100" dirty="0"/>
          </a:p>
          <a:p>
            <a:pPr>
              <a:spcAft>
                <a:spcPts val="600"/>
              </a:spcAft>
            </a:pPr>
            <a:endParaRPr lang="en-GB" sz="2400" dirty="0"/>
          </a:p>
          <a:p>
            <a:endParaRPr lang="en-GB" sz="2400" dirty="0"/>
          </a:p>
          <a:p>
            <a:endParaRPr lang="en-GB" sz="2400" dirty="0"/>
          </a:p>
        </p:txBody>
      </p:sp>
      <p:pic>
        <p:nvPicPr>
          <p:cNvPr id="5" name="Picture 4" descr="A light bulb with brain symbols">
            <a:extLst>
              <a:ext uri="{FF2B5EF4-FFF2-40B4-BE49-F238E27FC236}">
                <a16:creationId xmlns:a16="http://schemas.microsoft.com/office/drawing/2014/main" id="{BBA02BC9-903F-71EE-5982-A7834214498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2177" r="33826" b="2555"/>
          <a:stretch/>
        </p:blipFill>
        <p:spPr>
          <a:xfrm>
            <a:off x="6577083" y="1708684"/>
            <a:ext cx="3411940" cy="4889718"/>
          </a:xfrm>
          <a:prstGeom prst="rect">
            <a:avLst/>
          </a:prstGeom>
        </p:spPr>
      </p:pic>
      <p:sp>
        <p:nvSpPr>
          <p:cNvPr id="2" name="TextBox 1">
            <a:extLst>
              <a:ext uri="{FF2B5EF4-FFF2-40B4-BE49-F238E27FC236}">
                <a16:creationId xmlns:a16="http://schemas.microsoft.com/office/drawing/2014/main" id="{40388875-7AC3-E25F-B445-ADD6A0FEDE06}"/>
              </a:ext>
            </a:extLst>
          </p:cNvPr>
          <p:cNvSpPr txBox="1"/>
          <p:nvPr/>
        </p:nvSpPr>
        <p:spPr>
          <a:xfrm>
            <a:off x="491319" y="168930"/>
            <a:ext cx="11191165" cy="2008563"/>
          </a:xfrm>
          <a:prstGeom prst="rect">
            <a:avLst/>
          </a:prstGeom>
          <a:noFill/>
        </p:spPr>
        <p:txBody>
          <a:bodyPr wrap="square" rtlCol="0">
            <a:spAutoFit/>
          </a:bodyPr>
          <a:lstStyle/>
          <a:p>
            <a:pPr marL="0" indent="0" algn="ctr">
              <a:buFont typeface="Arial" panose="020B0604020202020204" pitchFamily="34" charset="0"/>
              <a:buNone/>
            </a:pPr>
            <a:r>
              <a:rPr lang="en-GB" sz="3600" b="1" dirty="0"/>
              <a:t>ACTIVITY: Please share comments in the chat box</a:t>
            </a:r>
          </a:p>
          <a:p>
            <a:pPr marL="0" indent="0">
              <a:lnSpc>
                <a:spcPct val="120000"/>
              </a:lnSpc>
              <a:buFont typeface="Arial" panose="020B0604020202020204" pitchFamily="34" charset="0"/>
              <a:buNone/>
            </a:pPr>
            <a:r>
              <a:rPr lang="en-GB" sz="3600" dirty="0"/>
              <a:t>How would you rate the current levels of coproduction in your service?</a:t>
            </a:r>
          </a:p>
        </p:txBody>
      </p:sp>
    </p:spTree>
    <p:extLst>
      <p:ext uri="{BB962C8B-B14F-4D97-AF65-F5344CB8AC3E}">
        <p14:creationId xmlns:p14="http://schemas.microsoft.com/office/powerpoint/2010/main" val="634035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4B1B-9EF6-B35F-C683-F90B7C5D8D55}"/>
              </a:ext>
            </a:extLst>
          </p:cNvPr>
          <p:cNvSpPr>
            <a:spLocks noGrp="1"/>
          </p:cNvSpPr>
          <p:nvPr>
            <p:ph type="title"/>
          </p:nvPr>
        </p:nvSpPr>
        <p:spPr>
          <a:xfrm>
            <a:off x="578892" y="12465"/>
            <a:ext cx="10515600" cy="1325563"/>
          </a:xfrm>
        </p:spPr>
        <p:txBody>
          <a:bodyPr/>
          <a:lstStyle/>
          <a:p>
            <a:pPr algn="ctr"/>
            <a:r>
              <a:rPr lang="en-GB" b="1" dirty="0"/>
              <a:t>Introductions</a:t>
            </a:r>
          </a:p>
        </p:txBody>
      </p:sp>
      <p:sp>
        <p:nvSpPr>
          <p:cNvPr id="3" name="Footer Placeholder 2">
            <a:extLst>
              <a:ext uri="{FF2B5EF4-FFF2-40B4-BE49-F238E27FC236}">
                <a16:creationId xmlns:a16="http://schemas.microsoft.com/office/drawing/2014/main" id="{54BBA203-002F-9F26-D3FD-52FBCB4D6D93}"/>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DEE9BE4B-CE16-97CD-CD4C-04718072AAA3}"/>
              </a:ext>
            </a:extLst>
          </p:cNvPr>
          <p:cNvSpPr>
            <a:spLocks noGrp="1"/>
          </p:cNvSpPr>
          <p:nvPr>
            <p:ph type="sldNum" sz="quarter" idx="12"/>
          </p:nvPr>
        </p:nvSpPr>
        <p:spPr/>
        <p:txBody>
          <a:bodyPr/>
          <a:lstStyle/>
          <a:p>
            <a:fld id="{48F63A3B-78C7-47BE-AE5E-E10140E04643}" type="slidenum">
              <a:rPr lang="en-US" smtClean="0"/>
              <a:t>3</a:t>
            </a:fld>
            <a:endParaRPr lang="en-US" dirty="0"/>
          </a:p>
        </p:txBody>
      </p:sp>
      <p:pic>
        <p:nvPicPr>
          <p:cNvPr id="6" name="Picture 5">
            <a:extLst>
              <a:ext uri="{FF2B5EF4-FFF2-40B4-BE49-F238E27FC236}">
                <a16:creationId xmlns:a16="http://schemas.microsoft.com/office/drawing/2014/main" id="{D5C5931E-2754-84FE-F038-BAAF902AFAB4}"/>
              </a:ext>
            </a:extLst>
          </p:cNvPr>
          <p:cNvPicPr>
            <a:picLocks noChangeAspect="1"/>
          </p:cNvPicPr>
          <p:nvPr/>
        </p:nvPicPr>
        <p:blipFill rotWithShape="1">
          <a:blip r:embed="rId2"/>
          <a:srcRect l="24977" t="20085" r="59386" b="55028"/>
          <a:stretch/>
        </p:blipFill>
        <p:spPr>
          <a:xfrm>
            <a:off x="1163010" y="1665141"/>
            <a:ext cx="3789989" cy="3391446"/>
          </a:xfrm>
          <a:prstGeom prst="rect">
            <a:avLst/>
          </a:prstGeom>
        </p:spPr>
      </p:pic>
      <p:pic>
        <p:nvPicPr>
          <p:cNvPr id="8" name="Picture 7">
            <a:extLst>
              <a:ext uri="{FF2B5EF4-FFF2-40B4-BE49-F238E27FC236}">
                <a16:creationId xmlns:a16="http://schemas.microsoft.com/office/drawing/2014/main" id="{EC4E2C03-2D33-6479-5A86-FF27B4CC450B}"/>
              </a:ext>
            </a:extLst>
          </p:cNvPr>
          <p:cNvPicPr>
            <a:picLocks noChangeAspect="1"/>
          </p:cNvPicPr>
          <p:nvPr/>
        </p:nvPicPr>
        <p:blipFill rotWithShape="1">
          <a:blip r:embed="rId3"/>
          <a:srcRect l="18194" t="27782" r="58261" b="39974"/>
          <a:stretch/>
        </p:blipFill>
        <p:spPr>
          <a:xfrm>
            <a:off x="5934501" y="1665141"/>
            <a:ext cx="4437797" cy="3416993"/>
          </a:xfrm>
          <a:prstGeom prst="rect">
            <a:avLst/>
          </a:prstGeom>
        </p:spPr>
      </p:pic>
      <p:sp>
        <p:nvSpPr>
          <p:cNvPr id="5" name="TextBox 4">
            <a:extLst>
              <a:ext uri="{FF2B5EF4-FFF2-40B4-BE49-F238E27FC236}">
                <a16:creationId xmlns:a16="http://schemas.microsoft.com/office/drawing/2014/main" id="{DF170110-D96C-E3CA-6487-0B8FFD7FCA37}"/>
              </a:ext>
            </a:extLst>
          </p:cNvPr>
          <p:cNvSpPr txBox="1"/>
          <p:nvPr/>
        </p:nvSpPr>
        <p:spPr>
          <a:xfrm>
            <a:off x="6469039" y="5178904"/>
            <a:ext cx="3903259" cy="523220"/>
          </a:xfrm>
          <a:prstGeom prst="rect">
            <a:avLst/>
          </a:prstGeom>
          <a:noFill/>
        </p:spPr>
        <p:txBody>
          <a:bodyPr wrap="square" rtlCol="0">
            <a:spAutoFit/>
          </a:bodyPr>
          <a:lstStyle/>
          <a:p>
            <a:r>
              <a:rPr lang="en-GB" sz="2800" dirty="0"/>
              <a:t>(Pronouns: she/her)</a:t>
            </a:r>
          </a:p>
        </p:txBody>
      </p:sp>
    </p:spTree>
    <p:extLst>
      <p:ext uri="{BB962C8B-B14F-4D97-AF65-F5344CB8AC3E}">
        <p14:creationId xmlns:p14="http://schemas.microsoft.com/office/powerpoint/2010/main" val="2465824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5542-D540-B766-0FA1-10DE2ED0495C}"/>
              </a:ext>
            </a:extLst>
          </p:cNvPr>
          <p:cNvSpPr>
            <a:spLocks noGrp="1"/>
          </p:cNvSpPr>
          <p:nvPr>
            <p:ph type="title"/>
          </p:nvPr>
        </p:nvSpPr>
        <p:spPr>
          <a:xfrm>
            <a:off x="1111519" y="306902"/>
            <a:ext cx="10671048" cy="768096"/>
          </a:xfrm>
        </p:spPr>
        <p:txBody>
          <a:bodyPr/>
          <a:lstStyle/>
          <a:p>
            <a:r>
              <a:rPr lang="en-US" sz="3200" b="1" dirty="0">
                <a:solidFill>
                  <a:schemeClr val="accent6">
                    <a:lumMod val="50000"/>
                  </a:schemeClr>
                </a:solidFill>
                <a:latin typeface="Arial Black" panose="020B0604020202020204" pitchFamily="34" charset="0"/>
                <a:cs typeface="Arial Black" panose="020B0604020202020204" pitchFamily="34" charset="0"/>
              </a:rPr>
              <a:t>Rating the quality of coproduction in BDCFT – an interesting mismatch</a:t>
            </a:r>
          </a:p>
        </p:txBody>
      </p:sp>
      <p:sp>
        <p:nvSpPr>
          <p:cNvPr id="7" name="Slide Number Placeholder 6">
            <a:extLst>
              <a:ext uri="{FF2B5EF4-FFF2-40B4-BE49-F238E27FC236}">
                <a16:creationId xmlns:a16="http://schemas.microsoft.com/office/drawing/2014/main" id="{712D1D31-1A67-703B-DF69-CA8142BF6A2D}"/>
              </a:ext>
            </a:extLst>
          </p:cNvPr>
          <p:cNvSpPr>
            <a:spLocks noGrp="1"/>
          </p:cNvSpPr>
          <p:nvPr>
            <p:ph type="sldNum" sz="quarter" idx="12"/>
          </p:nvPr>
        </p:nvSpPr>
        <p:spPr/>
        <p:txBody>
          <a:bodyPr/>
          <a:lstStyle/>
          <a:p>
            <a:fld id="{48F63A3B-78C7-47BE-AE5E-E10140E04643}" type="slidenum">
              <a:rPr lang="en-US" smtClean="0"/>
              <a:t>30</a:t>
            </a:fld>
            <a:endParaRPr lang="en-US" dirty="0"/>
          </a:p>
        </p:txBody>
      </p:sp>
      <p:graphicFrame>
        <p:nvGraphicFramePr>
          <p:cNvPr id="14" name="Chart 13">
            <a:extLst>
              <a:ext uri="{FF2B5EF4-FFF2-40B4-BE49-F238E27FC236}">
                <a16:creationId xmlns:a16="http://schemas.microsoft.com/office/drawing/2014/main" id="{C0859914-3A31-02E8-CC1D-6BD15ECFCAFA}"/>
              </a:ext>
            </a:extLst>
          </p:cNvPr>
          <p:cNvGraphicFramePr/>
          <p:nvPr>
            <p:extLst>
              <p:ext uri="{D42A27DB-BD31-4B8C-83A1-F6EECF244321}">
                <p14:modId xmlns:p14="http://schemas.microsoft.com/office/powerpoint/2010/main" val="2452844125"/>
              </p:ext>
            </p:extLst>
          </p:nvPr>
        </p:nvGraphicFramePr>
        <p:xfrm>
          <a:off x="1636295" y="1106702"/>
          <a:ext cx="8522181" cy="56464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4500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E4DF44-9F82-D87A-1464-9ED90780FB36}"/>
              </a:ext>
            </a:extLst>
          </p:cNvPr>
          <p:cNvSpPr>
            <a:spLocks noGrp="1"/>
          </p:cNvSpPr>
          <p:nvPr>
            <p:ph type="sldNum" sz="quarter" idx="12"/>
          </p:nvPr>
        </p:nvSpPr>
        <p:spPr/>
        <p:txBody>
          <a:bodyPr/>
          <a:lstStyle/>
          <a:p>
            <a:fld id="{48F63A3B-78C7-47BE-AE5E-E10140E04643}" type="slidenum">
              <a:rPr lang="en-US" smtClean="0"/>
              <a:t>31</a:t>
            </a:fld>
            <a:endParaRPr lang="en-US" dirty="0"/>
          </a:p>
        </p:txBody>
      </p:sp>
      <p:sp>
        <p:nvSpPr>
          <p:cNvPr id="5" name="AutoShape 3">
            <a:extLst>
              <a:ext uri="{FF2B5EF4-FFF2-40B4-BE49-F238E27FC236}">
                <a16:creationId xmlns:a16="http://schemas.microsoft.com/office/drawing/2014/main" id="{26047EA5-5E9D-4B47-038F-1A5469230B17}"/>
              </a:ext>
            </a:extLst>
          </p:cNvPr>
          <p:cNvSpPr>
            <a:spLocks noChangeArrowheads="1"/>
          </p:cNvSpPr>
          <p:nvPr/>
        </p:nvSpPr>
        <p:spPr bwMode="auto">
          <a:xfrm>
            <a:off x="5983515" y="249537"/>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AutoShape 4">
            <a:extLst>
              <a:ext uri="{FF2B5EF4-FFF2-40B4-BE49-F238E27FC236}">
                <a16:creationId xmlns:a16="http://schemas.microsoft.com/office/drawing/2014/main" id="{BB3E9C22-70E2-7428-C032-83A074AB1934}"/>
              </a:ext>
            </a:extLst>
          </p:cNvPr>
          <p:cNvSpPr>
            <a:spLocks noChangeArrowheads="1"/>
          </p:cNvSpPr>
          <p:nvPr/>
        </p:nvSpPr>
        <p:spPr bwMode="auto">
          <a:xfrm>
            <a:off x="5983515" y="1269653"/>
            <a:ext cx="1508918" cy="830775"/>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Leadership </a:t>
            </a:r>
          </a:p>
          <a:p>
            <a:pPr marL="171450" marR="0" lvl="0" indent="-171450" algn="ctr" defTabSz="914400" rtl="0" eaLnBrk="0" fontAlgn="base" latinLnBrk="0" hangingPunct="0">
              <a:lnSpc>
                <a:spcPct val="100000"/>
              </a:lnSpc>
              <a:spcBef>
                <a:spcPct val="0"/>
              </a:spcBef>
              <a:spcAft>
                <a:spcPct val="0"/>
              </a:spcAft>
              <a:buClrTx/>
              <a:buSzTx/>
              <a:buFontTx/>
              <a:buChar char="-"/>
              <a:tabLst/>
            </a:pPr>
            <a:r>
              <a:rPr kumimoji="0" lang="en-GB" altLang="en-US" sz="1100" b="1" i="0" u="none" strike="noStrike" cap="none" normalizeH="0" baseline="0" dirty="0">
                <a:ln>
                  <a:noFill/>
                </a:ln>
                <a:solidFill>
                  <a:srgbClr val="FFFFFF"/>
                </a:solidFill>
                <a:effectLst/>
                <a:latin typeface="Calibri" panose="020F0502020204030204" pitchFamily="34" charset="0"/>
              </a:rPr>
              <a:t>Senior management buy-in</a:t>
            </a:r>
          </a:p>
          <a:p>
            <a:pPr marL="171450" marR="0" lvl="0" indent="-171450" algn="ctr" defTabSz="914400" rtl="0" eaLnBrk="0" fontAlgn="base" latinLnBrk="0" hangingPunct="0">
              <a:lnSpc>
                <a:spcPct val="100000"/>
              </a:lnSpc>
              <a:spcBef>
                <a:spcPct val="0"/>
              </a:spcBef>
              <a:spcAft>
                <a:spcPct val="0"/>
              </a:spcAft>
              <a:buClrTx/>
              <a:buSzTx/>
              <a:buFontTx/>
              <a:buChar char="-"/>
              <a:tabLst/>
            </a:pPr>
            <a:r>
              <a:rPr lang="en-GB" altLang="en-US" sz="1100" b="1" dirty="0">
                <a:solidFill>
                  <a:srgbClr val="FFFFFF"/>
                </a:solidFill>
                <a:latin typeface="Calibri" panose="020F0502020204030204" pitchFamily="34" charset="0"/>
              </a:rPr>
              <a:t>Promoting v</a:t>
            </a:r>
            <a:r>
              <a:rPr kumimoji="0" lang="en-GB" altLang="en-US" sz="1100" b="1" i="0" u="none" strike="noStrike" cap="none" normalizeH="0" baseline="0" dirty="0">
                <a:ln>
                  <a:noFill/>
                </a:ln>
                <a:solidFill>
                  <a:srgbClr val="FFFFFF"/>
                </a:solidFill>
                <a:effectLst/>
                <a:latin typeface="Calibri" panose="020F0502020204030204" pitchFamily="34" charset="0"/>
              </a:rPr>
              <a:t>alues</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7" name="AutoShape 5">
            <a:extLst>
              <a:ext uri="{FF2B5EF4-FFF2-40B4-BE49-F238E27FC236}">
                <a16:creationId xmlns:a16="http://schemas.microsoft.com/office/drawing/2014/main" id="{25A0A18D-41F2-E4B7-A9DC-206250E4E637}"/>
              </a:ext>
            </a:extLst>
          </p:cNvPr>
          <p:cNvSpPr>
            <a:spLocks noChangeArrowheads="1"/>
          </p:cNvSpPr>
          <p:nvPr/>
        </p:nvSpPr>
        <p:spPr bwMode="auto">
          <a:xfrm>
            <a:off x="5998757" y="2502292"/>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8" name="AutoShape 6">
            <a:extLst>
              <a:ext uri="{FF2B5EF4-FFF2-40B4-BE49-F238E27FC236}">
                <a16:creationId xmlns:a16="http://schemas.microsoft.com/office/drawing/2014/main" id="{F756005A-E177-B095-0C55-9C3A2B3C3396}"/>
              </a:ext>
            </a:extLst>
          </p:cNvPr>
          <p:cNvSpPr>
            <a:spLocks noChangeArrowheads="1"/>
          </p:cNvSpPr>
          <p:nvPr/>
        </p:nvSpPr>
        <p:spPr bwMode="auto">
          <a:xfrm>
            <a:off x="5968273" y="3829601"/>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9" name="AutoShape 7">
            <a:extLst>
              <a:ext uri="{FF2B5EF4-FFF2-40B4-BE49-F238E27FC236}">
                <a16:creationId xmlns:a16="http://schemas.microsoft.com/office/drawing/2014/main" id="{A36AFEF4-A8BC-9B5F-9426-3AD1F53B8788}"/>
              </a:ext>
            </a:extLst>
          </p:cNvPr>
          <p:cNvSpPr>
            <a:spLocks noChangeArrowheads="1"/>
          </p:cNvSpPr>
          <p:nvPr/>
        </p:nvSpPr>
        <p:spPr bwMode="auto">
          <a:xfrm>
            <a:off x="5983515" y="4746514"/>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0" name="AutoShape 8">
            <a:extLst>
              <a:ext uri="{FF2B5EF4-FFF2-40B4-BE49-F238E27FC236}">
                <a16:creationId xmlns:a16="http://schemas.microsoft.com/office/drawing/2014/main" id="{D5E13F7F-2E40-F2DB-44CE-308FE1FE43A1}"/>
              </a:ext>
            </a:extLst>
          </p:cNvPr>
          <p:cNvSpPr>
            <a:spLocks noChangeArrowheads="1"/>
          </p:cNvSpPr>
          <p:nvPr/>
        </p:nvSpPr>
        <p:spPr bwMode="auto">
          <a:xfrm>
            <a:off x="5983515" y="5825000"/>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1" name="AutoShape 9">
            <a:extLst>
              <a:ext uri="{FF2B5EF4-FFF2-40B4-BE49-F238E27FC236}">
                <a16:creationId xmlns:a16="http://schemas.microsoft.com/office/drawing/2014/main" id="{2FD42D75-B5A3-935C-AFDD-A50EA3719148}"/>
              </a:ext>
            </a:extLst>
          </p:cNvPr>
          <p:cNvSpPr>
            <a:spLocks noChangeArrowheads="1"/>
          </p:cNvSpPr>
          <p:nvPr/>
        </p:nvSpPr>
        <p:spPr bwMode="auto">
          <a:xfrm>
            <a:off x="7625798" y="4318011"/>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2" name="AutoShape 10">
            <a:extLst>
              <a:ext uri="{FF2B5EF4-FFF2-40B4-BE49-F238E27FC236}">
                <a16:creationId xmlns:a16="http://schemas.microsoft.com/office/drawing/2014/main" id="{88B5006E-8125-1F8D-8777-D23E96090585}"/>
              </a:ext>
            </a:extLst>
          </p:cNvPr>
          <p:cNvSpPr>
            <a:spLocks noChangeArrowheads="1"/>
          </p:cNvSpPr>
          <p:nvPr/>
        </p:nvSpPr>
        <p:spPr bwMode="auto">
          <a:xfrm>
            <a:off x="4293604" y="4318011"/>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3" name="AutoShape 11">
            <a:extLst>
              <a:ext uri="{FF2B5EF4-FFF2-40B4-BE49-F238E27FC236}">
                <a16:creationId xmlns:a16="http://schemas.microsoft.com/office/drawing/2014/main" id="{C33E7AB9-6CB9-F62A-9604-9C078954423A}"/>
              </a:ext>
            </a:extLst>
          </p:cNvPr>
          <p:cNvSpPr>
            <a:spLocks noChangeArrowheads="1"/>
          </p:cNvSpPr>
          <p:nvPr/>
        </p:nvSpPr>
        <p:spPr bwMode="auto">
          <a:xfrm>
            <a:off x="7625798" y="2778573"/>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4" name="AutoShape 12">
            <a:extLst>
              <a:ext uri="{FF2B5EF4-FFF2-40B4-BE49-F238E27FC236}">
                <a16:creationId xmlns:a16="http://schemas.microsoft.com/office/drawing/2014/main" id="{E5349908-4830-9F7B-8E16-AD6B51642983}"/>
              </a:ext>
            </a:extLst>
          </p:cNvPr>
          <p:cNvSpPr>
            <a:spLocks noChangeArrowheads="1"/>
          </p:cNvSpPr>
          <p:nvPr/>
        </p:nvSpPr>
        <p:spPr bwMode="auto">
          <a:xfrm>
            <a:off x="4293604" y="2778573"/>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AutoShape 13">
            <a:extLst>
              <a:ext uri="{FF2B5EF4-FFF2-40B4-BE49-F238E27FC236}">
                <a16:creationId xmlns:a16="http://schemas.microsoft.com/office/drawing/2014/main" id="{642268C2-706A-FB13-F36F-31F663D418F3}"/>
              </a:ext>
            </a:extLst>
          </p:cNvPr>
          <p:cNvSpPr>
            <a:spLocks noChangeArrowheads="1"/>
          </p:cNvSpPr>
          <p:nvPr/>
        </p:nvSpPr>
        <p:spPr bwMode="auto">
          <a:xfrm>
            <a:off x="4293604" y="1482176"/>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6" name="AutoShape 14">
            <a:extLst>
              <a:ext uri="{FF2B5EF4-FFF2-40B4-BE49-F238E27FC236}">
                <a16:creationId xmlns:a16="http://schemas.microsoft.com/office/drawing/2014/main" id="{B1F00F80-4881-FF15-7EEF-5367EA56FF7E}"/>
              </a:ext>
            </a:extLst>
          </p:cNvPr>
          <p:cNvSpPr>
            <a:spLocks noChangeArrowheads="1"/>
          </p:cNvSpPr>
          <p:nvPr/>
        </p:nvSpPr>
        <p:spPr bwMode="auto">
          <a:xfrm>
            <a:off x="7656280" y="1482176"/>
            <a:ext cx="1508918" cy="819183"/>
          </a:xfrm>
          <a:prstGeom prst="roundRect">
            <a:avLst>
              <a:gd name="adj" fmla="val 16667"/>
            </a:avLst>
          </a:prstGeom>
          <a:solidFill>
            <a:srgbClr val="009999"/>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cxnSp>
        <p:nvCxnSpPr>
          <p:cNvPr id="2063" name="AutoShape 15">
            <a:extLst>
              <a:ext uri="{FF2B5EF4-FFF2-40B4-BE49-F238E27FC236}">
                <a16:creationId xmlns:a16="http://schemas.microsoft.com/office/drawing/2014/main" id="{A381605A-092F-9021-E5A8-C055A60205B9}"/>
              </a:ext>
            </a:extLst>
          </p:cNvPr>
          <p:cNvCxnSpPr>
            <a:cxnSpLocks noChangeShapeType="1"/>
          </p:cNvCxnSpPr>
          <p:nvPr/>
        </p:nvCxnSpPr>
        <p:spPr bwMode="auto">
          <a:xfrm flipV="1">
            <a:off x="1306250" y="1155684"/>
            <a:ext cx="8463392" cy="12697"/>
          </a:xfrm>
          <a:prstGeom prst="straightConnector1">
            <a:avLst/>
          </a:prstGeom>
          <a:noFill/>
          <a:ln w="38100">
            <a:solidFill>
              <a:srgbClr val="0099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2064" name="AutoShape 16">
            <a:extLst>
              <a:ext uri="{FF2B5EF4-FFF2-40B4-BE49-F238E27FC236}">
                <a16:creationId xmlns:a16="http://schemas.microsoft.com/office/drawing/2014/main" id="{4C12EA9B-46A3-210C-D171-D2A8B797DA3B}"/>
              </a:ext>
            </a:extLst>
          </p:cNvPr>
          <p:cNvCxnSpPr>
            <a:cxnSpLocks noChangeShapeType="1"/>
          </p:cNvCxnSpPr>
          <p:nvPr/>
        </p:nvCxnSpPr>
        <p:spPr bwMode="auto">
          <a:xfrm flipV="1">
            <a:off x="1121446" y="2389430"/>
            <a:ext cx="9068750" cy="30912"/>
          </a:xfrm>
          <a:prstGeom prst="straightConnector1">
            <a:avLst/>
          </a:prstGeom>
          <a:noFill/>
          <a:ln w="38100" algn="ctr">
            <a:solidFill>
              <a:srgbClr val="0099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2065" name="AutoShape 17">
            <a:extLst>
              <a:ext uri="{FF2B5EF4-FFF2-40B4-BE49-F238E27FC236}">
                <a16:creationId xmlns:a16="http://schemas.microsoft.com/office/drawing/2014/main" id="{E47B2A5C-88C1-43F4-46F2-72F79D482332}"/>
              </a:ext>
            </a:extLst>
          </p:cNvPr>
          <p:cNvCxnSpPr>
            <a:cxnSpLocks noChangeShapeType="1"/>
          </p:cNvCxnSpPr>
          <p:nvPr/>
        </p:nvCxnSpPr>
        <p:spPr bwMode="auto">
          <a:xfrm flipV="1">
            <a:off x="1306250" y="3750387"/>
            <a:ext cx="8916334" cy="15456"/>
          </a:xfrm>
          <a:prstGeom prst="straightConnector1">
            <a:avLst/>
          </a:prstGeom>
          <a:noFill/>
          <a:ln w="38100" algn="ctr">
            <a:solidFill>
              <a:srgbClr val="0099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2066" name="AutoShape 18">
            <a:extLst>
              <a:ext uri="{FF2B5EF4-FFF2-40B4-BE49-F238E27FC236}">
                <a16:creationId xmlns:a16="http://schemas.microsoft.com/office/drawing/2014/main" id="{90FBDB01-ED7E-5EC3-0BBE-C303E575D206}"/>
              </a:ext>
            </a:extLst>
          </p:cNvPr>
          <p:cNvCxnSpPr>
            <a:cxnSpLocks noChangeShapeType="1"/>
          </p:cNvCxnSpPr>
          <p:nvPr/>
        </p:nvCxnSpPr>
        <p:spPr bwMode="auto">
          <a:xfrm flipV="1">
            <a:off x="1285293" y="5686127"/>
            <a:ext cx="8916334" cy="15456"/>
          </a:xfrm>
          <a:prstGeom prst="straightConnector1">
            <a:avLst/>
          </a:prstGeom>
          <a:noFill/>
          <a:ln w="38100" algn="ctr">
            <a:solidFill>
              <a:srgbClr val="0099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2067" name="AutoShape 19">
            <a:extLst>
              <a:ext uri="{FF2B5EF4-FFF2-40B4-BE49-F238E27FC236}">
                <a16:creationId xmlns:a16="http://schemas.microsoft.com/office/drawing/2014/main" id="{55426F21-7049-7CBE-F722-604593D3EDB4}"/>
              </a:ext>
            </a:extLst>
          </p:cNvPr>
          <p:cNvCxnSpPr>
            <a:cxnSpLocks noChangeShapeType="1"/>
          </p:cNvCxnSpPr>
          <p:nvPr/>
        </p:nvCxnSpPr>
        <p:spPr bwMode="auto">
          <a:xfrm flipH="1">
            <a:off x="5451964" y="2064847"/>
            <a:ext cx="563939" cy="680077"/>
          </a:xfrm>
          <a:prstGeom prst="straightConnector1">
            <a:avLst/>
          </a:prstGeom>
          <a:noFill/>
          <a:ln w="254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68" name="AutoShape 20">
            <a:extLst>
              <a:ext uri="{FF2B5EF4-FFF2-40B4-BE49-F238E27FC236}">
                <a16:creationId xmlns:a16="http://schemas.microsoft.com/office/drawing/2014/main" id="{77365F8D-7F63-3A10-2B6D-2F75B546DF8D}"/>
              </a:ext>
            </a:extLst>
          </p:cNvPr>
          <p:cNvCxnSpPr>
            <a:cxnSpLocks noChangeShapeType="1"/>
          </p:cNvCxnSpPr>
          <p:nvPr/>
        </p:nvCxnSpPr>
        <p:spPr bwMode="auto">
          <a:xfrm>
            <a:off x="7433373" y="2095759"/>
            <a:ext cx="594422" cy="664622"/>
          </a:xfrm>
          <a:prstGeom prst="straightConnector1">
            <a:avLst/>
          </a:prstGeom>
          <a:noFill/>
          <a:ln w="254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69" name="AutoShape 21">
            <a:extLst>
              <a:ext uri="{FF2B5EF4-FFF2-40B4-BE49-F238E27FC236}">
                <a16:creationId xmlns:a16="http://schemas.microsoft.com/office/drawing/2014/main" id="{437EDF2C-94EB-EC01-9AC6-D5B18BEA9C54}"/>
              </a:ext>
            </a:extLst>
          </p:cNvPr>
          <p:cNvCxnSpPr>
            <a:cxnSpLocks noChangeShapeType="1"/>
          </p:cNvCxnSpPr>
          <p:nvPr/>
        </p:nvCxnSpPr>
        <p:spPr bwMode="auto">
          <a:xfrm flipH="1">
            <a:off x="5743460" y="1351926"/>
            <a:ext cx="228623" cy="185474"/>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0" name="AutoShape 22">
            <a:extLst>
              <a:ext uri="{FF2B5EF4-FFF2-40B4-BE49-F238E27FC236}">
                <a16:creationId xmlns:a16="http://schemas.microsoft.com/office/drawing/2014/main" id="{54E274CE-3064-58B7-6A93-B60C9A9BE98F}"/>
              </a:ext>
            </a:extLst>
          </p:cNvPr>
          <p:cNvCxnSpPr>
            <a:cxnSpLocks noChangeShapeType="1"/>
          </p:cNvCxnSpPr>
          <p:nvPr/>
        </p:nvCxnSpPr>
        <p:spPr bwMode="auto">
          <a:xfrm flipH="1" flipV="1">
            <a:off x="7479097" y="1327613"/>
            <a:ext cx="274349" cy="154563"/>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1" name="AutoShape 23">
            <a:extLst>
              <a:ext uri="{FF2B5EF4-FFF2-40B4-BE49-F238E27FC236}">
                <a16:creationId xmlns:a16="http://schemas.microsoft.com/office/drawing/2014/main" id="{45976503-3CE4-305E-6D1F-DD027B3560F4}"/>
              </a:ext>
            </a:extLst>
          </p:cNvPr>
          <p:cNvCxnSpPr>
            <a:cxnSpLocks noChangeShapeType="1"/>
          </p:cNvCxnSpPr>
          <p:nvPr/>
        </p:nvCxnSpPr>
        <p:spPr bwMode="auto">
          <a:xfrm>
            <a:off x="6701774" y="1022354"/>
            <a:ext cx="1" cy="247299"/>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2" name="AutoShape 24">
            <a:extLst>
              <a:ext uri="{FF2B5EF4-FFF2-40B4-BE49-F238E27FC236}">
                <a16:creationId xmlns:a16="http://schemas.microsoft.com/office/drawing/2014/main" id="{66C3AAE0-EFE8-1AD7-576D-CC890488C8C4}"/>
              </a:ext>
            </a:extLst>
          </p:cNvPr>
          <p:cNvCxnSpPr>
            <a:cxnSpLocks noChangeShapeType="1"/>
          </p:cNvCxnSpPr>
          <p:nvPr/>
        </p:nvCxnSpPr>
        <p:spPr bwMode="auto">
          <a:xfrm>
            <a:off x="5802522" y="3597756"/>
            <a:ext cx="228624" cy="216387"/>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3" name="AutoShape 25">
            <a:extLst>
              <a:ext uri="{FF2B5EF4-FFF2-40B4-BE49-F238E27FC236}">
                <a16:creationId xmlns:a16="http://schemas.microsoft.com/office/drawing/2014/main" id="{51FAFE38-E76E-4407-CA3F-16D1229F0320}"/>
              </a:ext>
            </a:extLst>
          </p:cNvPr>
          <p:cNvCxnSpPr>
            <a:cxnSpLocks noChangeShapeType="1"/>
          </p:cNvCxnSpPr>
          <p:nvPr/>
        </p:nvCxnSpPr>
        <p:spPr bwMode="auto">
          <a:xfrm flipH="1">
            <a:off x="7458139" y="3613212"/>
            <a:ext cx="198141" cy="200931"/>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4" name="AutoShape 26">
            <a:extLst>
              <a:ext uri="{FF2B5EF4-FFF2-40B4-BE49-F238E27FC236}">
                <a16:creationId xmlns:a16="http://schemas.microsoft.com/office/drawing/2014/main" id="{44C0CB49-A06F-3BD7-FDBC-2FA9B2BC665B}"/>
              </a:ext>
            </a:extLst>
          </p:cNvPr>
          <p:cNvCxnSpPr>
            <a:cxnSpLocks noChangeShapeType="1"/>
          </p:cNvCxnSpPr>
          <p:nvPr/>
        </p:nvCxnSpPr>
        <p:spPr bwMode="auto">
          <a:xfrm flipH="1">
            <a:off x="7507676" y="5137194"/>
            <a:ext cx="167657" cy="262755"/>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5" name="AutoShape 27">
            <a:extLst>
              <a:ext uri="{FF2B5EF4-FFF2-40B4-BE49-F238E27FC236}">
                <a16:creationId xmlns:a16="http://schemas.microsoft.com/office/drawing/2014/main" id="{E0E71A6B-8A52-16FD-02B2-5CE04BB77D22}"/>
              </a:ext>
            </a:extLst>
          </p:cNvPr>
          <p:cNvCxnSpPr>
            <a:cxnSpLocks noChangeShapeType="1"/>
          </p:cNvCxnSpPr>
          <p:nvPr/>
        </p:nvCxnSpPr>
        <p:spPr bwMode="auto">
          <a:xfrm flipH="1" flipV="1">
            <a:off x="5739650" y="5169629"/>
            <a:ext cx="228623" cy="231845"/>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6" name="AutoShape 28">
            <a:extLst>
              <a:ext uri="{FF2B5EF4-FFF2-40B4-BE49-F238E27FC236}">
                <a16:creationId xmlns:a16="http://schemas.microsoft.com/office/drawing/2014/main" id="{5B27FBEB-BE9A-3390-C7F6-511AF9F91477}"/>
              </a:ext>
            </a:extLst>
          </p:cNvPr>
          <p:cNvCxnSpPr>
            <a:cxnSpLocks noChangeShapeType="1"/>
          </p:cNvCxnSpPr>
          <p:nvPr/>
        </p:nvCxnSpPr>
        <p:spPr bwMode="auto">
          <a:xfrm flipV="1">
            <a:off x="8439317" y="3613212"/>
            <a:ext cx="0" cy="680077"/>
          </a:xfrm>
          <a:prstGeom prst="straightConnector1">
            <a:avLst/>
          </a:prstGeom>
          <a:noFill/>
          <a:ln w="254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7" name="AutoShape 29">
            <a:extLst>
              <a:ext uri="{FF2B5EF4-FFF2-40B4-BE49-F238E27FC236}">
                <a16:creationId xmlns:a16="http://schemas.microsoft.com/office/drawing/2014/main" id="{D8D7B7E9-DC3E-CAF5-43C7-610E0E4F8DA9}"/>
              </a:ext>
            </a:extLst>
          </p:cNvPr>
          <p:cNvCxnSpPr>
            <a:cxnSpLocks noChangeShapeType="1"/>
          </p:cNvCxnSpPr>
          <p:nvPr/>
        </p:nvCxnSpPr>
        <p:spPr bwMode="auto">
          <a:xfrm flipV="1">
            <a:off x="4979475" y="3637934"/>
            <a:ext cx="0" cy="680077"/>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8" name="AutoShape 30">
            <a:extLst>
              <a:ext uri="{FF2B5EF4-FFF2-40B4-BE49-F238E27FC236}">
                <a16:creationId xmlns:a16="http://schemas.microsoft.com/office/drawing/2014/main" id="{B21EE71D-2383-41FB-E5A8-29F4796F4817}"/>
              </a:ext>
            </a:extLst>
          </p:cNvPr>
          <p:cNvCxnSpPr>
            <a:cxnSpLocks noChangeShapeType="1"/>
          </p:cNvCxnSpPr>
          <p:nvPr/>
        </p:nvCxnSpPr>
        <p:spPr bwMode="auto">
          <a:xfrm flipH="1" flipV="1">
            <a:off x="4964234" y="2327604"/>
            <a:ext cx="15241" cy="401864"/>
          </a:xfrm>
          <a:prstGeom prst="straightConnector1">
            <a:avLst/>
          </a:prstGeom>
          <a:noFill/>
          <a:ln w="254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9" name="AutoShape 31">
            <a:extLst>
              <a:ext uri="{FF2B5EF4-FFF2-40B4-BE49-F238E27FC236}">
                <a16:creationId xmlns:a16="http://schemas.microsoft.com/office/drawing/2014/main" id="{F5489203-D86A-DF72-484C-CB3B91A7A239}"/>
              </a:ext>
            </a:extLst>
          </p:cNvPr>
          <p:cNvCxnSpPr>
            <a:cxnSpLocks noChangeShapeType="1"/>
          </p:cNvCxnSpPr>
          <p:nvPr/>
        </p:nvCxnSpPr>
        <p:spPr bwMode="auto">
          <a:xfrm flipH="1" flipV="1">
            <a:off x="8439317" y="2327604"/>
            <a:ext cx="15241" cy="401864"/>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0" name="AutoShape 32">
            <a:extLst>
              <a:ext uri="{FF2B5EF4-FFF2-40B4-BE49-F238E27FC236}">
                <a16:creationId xmlns:a16="http://schemas.microsoft.com/office/drawing/2014/main" id="{E3FAF040-3BB6-FBC4-E3CA-B97F8F7B4076}"/>
              </a:ext>
            </a:extLst>
          </p:cNvPr>
          <p:cNvCxnSpPr>
            <a:cxnSpLocks noChangeShapeType="1"/>
          </p:cNvCxnSpPr>
          <p:nvPr/>
        </p:nvCxnSpPr>
        <p:spPr bwMode="auto">
          <a:xfrm flipH="1" flipV="1">
            <a:off x="6701775" y="3321475"/>
            <a:ext cx="15241" cy="463689"/>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1" name="AutoShape 33">
            <a:extLst>
              <a:ext uri="{FF2B5EF4-FFF2-40B4-BE49-F238E27FC236}">
                <a16:creationId xmlns:a16="http://schemas.microsoft.com/office/drawing/2014/main" id="{C472C1B2-BDA9-597F-F130-18D6B3D40518}"/>
              </a:ext>
            </a:extLst>
          </p:cNvPr>
          <p:cNvCxnSpPr>
            <a:cxnSpLocks noChangeShapeType="1"/>
          </p:cNvCxnSpPr>
          <p:nvPr/>
        </p:nvCxnSpPr>
        <p:spPr bwMode="auto">
          <a:xfrm flipH="1" flipV="1">
            <a:off x="4979475" y="2327604"/>
            <a:ext cx="15241" cy="401864"/>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2" name="AutoShape 34">
            <a:extLst>
              <a:ext uri="{FF2B5EF4-FFF2-40B4-BE49-F238E27FC236}">
                <a16:creationId xmlns:a16="http://schemas.microsoft.com/office/drawing/2014/main" id="{EC9B8535-1586-B9D2-3CA6-B529118DD220}"/>
              </a:ext>
            </a:extLst>
          </p:cNvPr>
          <p:cNvCxnSpPr>
            <a:cxnSpLocks noChangeShapeType="1"/>
          </p:cNvCxnSpPr>
          <p:nvPr/>
        </p:nvCxnSpPr>
        <p:spPr bwMode="auto">
          <a:xfrm flipH="1" flipV="1">
            <a:off x="6686534" y="4602415"/>
            <a:ext cx="15241" cy="247301"/>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3" name="AutoShape 35">
            <a:extLst>
              <a:ext uri="{FF2B5EF4-FFF2-40B4-BE49-F238E27FC236}">
                <a16:creationId xmlns:a16="http://schemas.microsoft.com/office/drawing/2014/main" id="{540C3420-4857-E477-ECF9-EAB0BE468C7A}"/>
              </a:ext>
            </a:extLst>
          </p:cNvPr>
          <p:cNvCxnSpPr>
            <a:cxnSpLocks noChangeShapeType="1"/>
          </p:cNvCxnSpPr>
          <p:nvPr/>
        </p:nvCxnSpPr>
        <p:spPr bwMode="auto">
          <a:xfrm flipV="1">
            <a:off x="6680183" y="5526339"/>
            <a:ext cx="17782" cy="337545"/>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4" name="AutoShape 36">
            <a:extLst>
              <a:ext uri="{FF2B5EF4-FFF2-40B4-BE49-F238E27FC236}">
                <a16:creationId xmlns:a16="http://schemas.microsoft.com/office/drawing/2014/main" id="{2D381164-5820-FA67-16B0-381E4CE5829A}"/>
              </a:ext>
            </a:extLst>
          </p:cNvPr>
          <p:cNvCxnSpPr>
            <a:cxnSpLocks noChangeShapeType="1"/>
          </p:cNvCxnSpPr>
          <p:nvPr/>
        </p:nvCxnSpPr>
        <p:spPr bwMode="auto">
          <a:xfrm flipH="1">
            <a:off x="5802523" y="2652186"/>
            <a:ext cx="213381" cy="200930"/>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5" name="AutoShape 37">
            <a:extLst>
              <a:ext uri="{FF2B5EF4-FFF2-40B4-BE49-F238E27FC236}">
                <a16:creationId xmlns:a16="http://schemas.microsoft.com/office/drawing/2014/main" id="{9DF9B4FD-DF0A-44CC-027A-E7E6770A9B6E}"/>
              </a:ext>
            </a:extLst>
          </p:cNvPr>
          <p:cNvCxnSpPr>
            <a:cxnSpLocks noChangeShapeType="1"/>
          </p:cNvCxnSpPr>
          <p:nvPr/>
        </p:nvCxnSpPr>
        <p:spPr bwMode="auto">
          <a:xfrm flipH="1" flipV="1">
            <a:off x="7473381" y="2590360"/>
            <a:ext cx="243865" cy="200932"/>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6" name="AutoShape 38">
            <a:extLst>
              <a:ext uri="{FF2B5EF4-FFF2-40B4-BE49-F238E27FC236}">
                <a16:creationId xmlns:a16="http://schemas.microsoft.com/office/drawing/2014/main" id="{731108DA-3C70-ABAB-0887-2CD3F9FCFDE1}"/>
              </a:ext>
            </a:extLst>
          </p:cNvPr>
          <p:cNvCxnSpPr>
            <a:cxnSpLocks noChangeShapeType="1"/>
          </p:cNvCxnSpPr>
          <p:nvPr/>
        </p:nvCxnSpPr>
        <p:spPr bwMode="auto">
          <a:xfrm flipH="1" flipV="1">
            <a:off x="6717017" y="2100428"/>
            <a:ext cx="15241" cy="401864"/>
          </a:xfrm>
          <a:prstGeom prst="straightConnector1">
            <a:avLst/>
          </a:prstGeom>
          <a:noFill/>
          <a:ln w="254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7" name="AutoShape 39">
            <a:extLst>
              <a:ext uri="{FF2B5EF4-FFF2-40B4-BE49-F238E27FC236}">
                <a16:creationId xmlns:a16="http://schemas.microsoft.com/office/drawing/2014/main" id="{7F86307A-E4A5-45B0-9B35-1C51E8C670F3}"/>
              </a:ext>
            </a:extLst>
          </p:cNvPr>
          <p:cNvCxnSpPr>
            <a:cxnSpLocks noChangeShapeType="1"/>
          </p:cNvCxnSpPr>
          <p:nvPr/>
        </p:nvCxnSpPr>
        <p:spPr bwMode="auto">
          <a:xfrm flipH="1">
            <a:off x="3973530" y="642868"/>
            <a:ext cx="1996650"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8" name="AutoShape 40">
            <a:extLst>
              <a:ext uri="{FF2B5EF4-FFF2-40B4-BE49-F238E27FC236}">
                <a16:creationId xmlns:a16="http://schemas.microsoft.com/office/drawing/2014/main" id="{D53A4C1E-2A27-DF43-F084-D8D105E1AF77}"/>
              </a:ext>
            </a:extLst>
          </p:cNvPr>
          <p:cNvCxnSpPr>
            <a:cxnSpLocks noChangeShapeType="1"/>
          </p:cNvCxnSpPr>
          <p:nvPr/>
        </p:nvCxnSpPr>
        <p:spPr bwMode="auto">
          <a:xfrm flipH="1">
            <a:off x="7507676" y="642868"/>
            <a:ext cx="1996650" cy="0"/>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9" name="AutoShape 41">
            <a:extLst>
              <a:ext uri="{FF2B5EF4-FFF2-40B4-BE49-F238E27FC236}">
                <a16:creationId xmlns:a16="http://schemas.microsoft.com/office/drawing/2014/main" id="{2E1DEF52-B577-2C6E-5289-372C3709DE1B}"/>
              </a:ext>
            </a:extLst>
          </p:cNvPr>
          <p:cNvCxnSpPr>
            <a:cxnSpLocks noChangeShapeType="1"/>
          </p:cNvCxnSpPr>
          <p:nvPr/>
        </p:nvCxnSpPr>
        <p:spPr bwMode="auto">
          <a:xfrm flipH="1">
            <a:off x="3958288" y="627411"/>
            <a:ext cx="15241" cy="5672459"/>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90" name="AutoShape 42">
            <a:extLst>
              <a:ext uri="{FF2B5EF4-FFF2-40B4-BE49-F238E27FC236}">
                <a16:creationId xmlns:a16="http://schemas.microsoft.com/office/drawing/2014/main" id="{896F86F2-65F5-EA60-FFEB-CD95667C733C}"/>
              </a:ext>
            </a:extLst>
          </p:cNvPr>
          <p:cNvCxnSpPr>
            <a:cxnSpLocks noChangeShapeType="1"/>
          </p:cNvCxnSpPr>
          <p:nvPr/>
        </p:nvCxnSpPr>
        <p:spPr bwMode="auto">
          <a:xfrm flipH="1">
            <a:off x="9489084" y="642868"/>
            <a:ext cx="15241" cy="5672459"/>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91" name="AutoShape 43">
            <a:extLst>
              <a:ext uri="{FF2B5EF4-FFF2-40B4-BE49-F238E27FC236}">
                <a16:creationId xmlns:a16="http://schemas.microsoft.com/office/drawing/2014/main" id="{7521E50F-DF05-F2FB-A8C1-AE20501C1661}"/>
              </a:ext>
            </a:extLst>
          </p:cNvPr>
          <p:cNvCxnSpPr>
            <a:cxnSpLocks noChangeShapeType="1"/>
          </p:cNvCxnSpPr>
          <p:nvPr/>
        </p:nvCxnSpPr>
        <p:spPr bwMode="auto">
          <a:xfrm flipH="1">
            <a:off x="7479097" y="6315328"/>
            <a:ext cx="1996649" cy="0"/>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92" name="AutoShape 44">
            <a:extLst>
              <a:ext uri="{FF2B5EF4-FFF2-40B4-BE49-F238E27FC236}">
                <a16:creationId xmlns:a16="http://schemas.microsoft.com/office/drawing/2014/main" id="{EB3F5922-CAB1-62F5-0F17-6F0AA58431BD}"/>
              </a:ext>
            </a:extLst>
          </p:cNvPr>
          <p:cNvCxnSpPr>
            <a:cxnSpLocks noChangeShapeType="1"/>
          </p:cNvCxnSpPr>
          <p:nvPr/>
        </p:nvCxnSpPr>
        <p:spPr bwMode="auto">
          <a:xfrm>
            <a:off x="3958288" y="6284415"/>
            <a:ext cx="2027132" cy="1"/>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7" name="Text Box 45">
            <a:extLst>
              <a:ext uri="{FF2B5EF4-FFF2-40B4-BE49-F238E27FC236}">
                <a16:creationId xmlns:a16="http://schemas.microsoft.com/office/drawing/2014/main" id="{70B8BCA4-F5F0-AF33-2B7F-6A79E6665A26}"/>
              </a:ext>
            </a:extLst>
          </p:cNvPr>
          <p:cNvSpPr txBox="1">
            <a:spLocks noChangeArrowheads="1"/>
          </p:cNvSpPr>
          <p:nvPr/>
        </p:nvSpPr>
        <p:spPr bwMode="auto">
          <a:xfrm>
            <a:off x="6105448" y="295908"/>
            <a:ext cx="1386986" cy="726445"/>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 Box 46">
            <a:extLst>
              <a:ext uri="{FF2B5EF4-FFF2-40B4-BE49-F238E27FC236}">
                <a16:creationId xmlns:a16="http://schemas.microsoft.com/office/drawing/2014/main" id="{F08A7F8D-BDD2-EDC1-9505-25EA2D5DCE45}"/>
              </a:ext>
            </a:extLst>
          </p:cNvPr>
          <p:cNvSpPr txBox="1">
            <a:spLocks noChangeArrowheads="1"/>
          </p:cNvSpPr>
          <p:nvPr/>
        </p:nvSpPr>
        <p:spPr bwMode="auto">
          <a:xfrm>
            <a:off x="7704622" y="1411314"/>
            <a:ext cx="1386986" cy="726445"/>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Organisational Culture</a:t>
            </a:r>
          </a:p>
          <a:p>
            <a:pPr marL="171450" marR="0" lvl="0" indent="-171450" algn="ctr" defTabSz="914400" rtl="0" eaLnBrk="0" fontAlgn="base" latinLnBrk="0" hangingPunct="0">
              <a:lnSpc>
                <a:spcPct val="100000"/>
              </a:lnSpc>
              <a:spcBef>
                <a:spcPct val="0"/>
              </a:spcBef>
              <a:spcAft>
                <a:spcPct val="0"/>
              </a:spcAft>
              <a:buClrTx/>
              <a:buSzTx/>
              <a:buFontTx/>
              <a:buChar char="-"/>
              <a:tabLst/>
            </a:pPr>
            <a:r>
              <a:rPr kumimoji="0" lang="en-GB" altLang="en-US" sz="1100" i="0" u="none" strike="noStrike" cap="none" normalizeH="0" baseline="0" dirty="0">
                <a:ln>
                  <a:noFill/>
                </a:ln>
                <a:solidFill>
                  <a:srgbClr val="FFFFFF"/>
                </a:solidFill>
                <a:effectLst/>
                <a:latin typeface="Calibri" panose="020F0502020204030204" pitchFamily="34" charset="0"/>
              </a:rPr>
              <a:t>Recognised value of CP—stories</a:t>
            </a:r>
          </a:p>
          <a:p>
            <a:pPr marL="171450" marR="0" lvl="0" indent="-171450" algn="ctr" defTabSz="914400" rtl="0" eaLnBrk="0" fontAlgn="base" latinLnBrk="0" hangingPunct="0">
              <a:lnSpc>
                <a:spcPct val="100000"/>
              </a:lnSpc>
              <a:spcBef>
                <a:spcPct val="0"/>
              </a:spcBef>
              <a:spcAft>
                <a:spcPct val="0"/>
              </a:spcAft>
              <a:buClrTx/>
              <a:buSzTx/>
              <a:buFontTx/>
              <a:buChar char="-"/>
              <a:tabLst/>
            </a:pPr>
            <a:r>
              <a:rPr lang="en-GB" altLang="en-US" sz="1100" dirty="0">
                <a:solidFill>
                  <a:srgbClr val="FFFFFF"/>
                </a:solidFill>
                <a:latin typeface="Calibri" panose="020F0502020204030204" pitchFamily="34" charset="0"/>
              </a:rPr>
              <a:t>Care Trust Way</a:t>
            </a:r>
            <a:endParaRPr kumimoji="0" lang="en-US" altLang="en-US" sz="1100" i="0" u="none" strike="noStrike" cap="none" normalizeH="0" baseline="0" dirty="0">
              <a:ln>
                <a:noFill/>
              </a:ln>
              <a:solidFill>
                <a:schemeClr val="tx1"/>
              </a:solidFill>
              <a:effectLst/>
              <a:latin typeface="Arial" panose="020B0604020202020204" pitchFamily="34" charset="0"/>
            </a:endParaRPr>
          </a:p>
        </p:txBody>
      </p:sp>
      <p:sp>
        <p:nvSpPr>
          <p:cNvPr id="19" name="Text Box 47">
            <a:extLst>
              <a:ext uri="{FF2B5EF4-FFF2-40B4-BE49-F238E27FC236}">
                <a16:creationId xmlns:a16="http://schemas.microsoft.com/office/drawing/2014/main" id="{7ADA1114-2FCC-D651-7038-A4C17C2507E6}"/>
              </a:ext>
            </a:extLst>
          </p:cNvPr>
          <p:cNvSpPr txBox="1">
            <a:spLocks noChangeArrowheads="1"/>
          </p:cNvSpPr>
          <p:nvPr/>
        </p:nvSpPr>
        <p:spPr bwMode="auto">
          <a:xfrm>
            <a:off x="4247878" y="1482176"/>
            <a:ext cx="1554644" cy="845427"/>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Strategy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High level strategic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Objectives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Your Voice Matters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48">
            <a:extLst>
              <a:ext uri="{FF2B5EF4-FFF2-40B4-BE49-F238E27FC236}">
                <a16:creationId xmlns:a16="http://schemas.microsoft.com/office/drawing/2014/main" id="{69B1D35D-74CE-D4EA-D80D-41785E54C044}"/>
              </a:ext>
            </a:extLst>
          </p:cNvPr>
          <p:cNvSpPr txBox="1">
            <a:spLocks noChangeArrowheads="1"/>
          </p:cNvSpPr>
          <p:nvPr/>
        </p:nvSpPr>
        <p:spPr bwMode="auto">
          <a:xfrm>
            <a:off x="5876826" y="255527"/>
            <a:ext cx="1689912" cy="860801"/>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External Factors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National Drivers for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Coproduction, ICB</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Bradford People’s Board </a:t>
            </a:r>
            <a:endParaRPr kumimoji="0" lang="en-US" altLang="en-US" sz="1100" b="1" i="0" u="none" strike="noStrike" cap="none" normalizeH="0" baseline="0" dirty="0">
              <a:ln>
                <a:noFill/>
              </a:ln>
              <a:solidFill>
                <a:schemeClr val="tx1"/>
              </a:solidFill>
              <a:effectLst/>
              <a:latin typeface="Arial" panose="020B0604020202020204" pitchFamily="34" charset="0"/>
            </a:endParaRPr>
          </a:p>
        </p:txBody>
      </p:sp>
      <p:sp>
        <p:nvSpPr>
          <p:cNvPr id="21" name="Text Box 49">
            <a:extLst>
              <a:ext uri="{FF2B5EF4-FFF2-40B4-BE49-F238E27FC236}">
                <a16:creationId xmlns:a16="http://schemas.microsoft.com/office/drawing/2014/main" id="{F501DE98-4642-13D8-9FF8-DBF7CFDB1BEF}"/>
              </a:ext>
            </a:extLst>
          </p:cNvPr>
          <p:cNvSpPr txBox="1">
            <a:spLocks noChangeArrowheads="1"/>
          </p:cNvSpPr>
          <p:nvPr/>
        </p:nvSpPr>
        <p:spPr bwMode="auto">
          <a:xfrm>
            <a:off x="6015904" y="2502292"/>
            <a:ext cx="1491772" cy="1015446"/>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rgbClr val="000000"/>
                </a:solidFill>
                <a:effectLst/>
                <a:latin typeface="Calibri" panose="020F0502020204030204" pitchFamily="34" charset="0"/>
              </a:rPr>
              <a:t>Management Practices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FFFFFF"/>
                </a:solidFill>
                <a:effectLst/>
                <a:latin typeface="Calibri" panose="020F0502020204030204" pitchFamily="34" charset="0"/>
              </a:rPr>
              <a:t>- </a:t>
            </a:r>
            <a:r>
              <a:rPr kumimoji="0" lang="en-GB" altLang="en-US" sz="1100" b="1" i="0" u="none" strike="noStrike" cap="none" normalizeH="0" baseline="0" dirty="0">
                <a:ln>
                  <a:noFill/>
                </a:ln>
                <a:solidFill>
                  <a:srgbClr val="FFFFFF"/>
                </a:solidFill>
                <a:effectLst/>
                <a:latin typeface="Calibri" panose="020F0502020204030204" pitchFamily="34" charset="0"/>
              </a:rPr>
              <a:t>Promoting CP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Role modelling by managers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22" name="Text Box 50">
            <a:extLst>
              <a:ext uri="{FF2B5EF4-FFF2-40B4-BE49-F238E27FC236}">
                <a16:creationId xmlns:a16="http://schemas.microsoft.com/office/drawing/2014/main" id="{0FE6AFA1-25B8-7946-872C-DED5A1B266D5}"/>
              </a:ext>
            </a:extLst>
          </p:cNvPr>
          <p:cNvSpPr txBox="1">
            <a:spLocks noChangeArrowheads="1"/>
          </p:cNvSpPr>
          <p:nvPr/>
        </p:nvSpPr>
        <p:spPr bwMode="auto">
          <a:xfrm>
            <a:off x="7656280" y="2760381"/>
            <a:ext cx="1406038" cy="89301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Systems (Policy and procedure)</a:t>
            </a:r>
            <a:endParaRPr kumimoji="0" lang="en-GB" altLang="en-US" sz="12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FFFFFF"/>
                </a:solidFill>
                <a:effectLst/>
                <a:latin typeface="Calibri" panose="020F0502020204030204" pitchFamily="34" charset="0"/>
              </a:rPr>
              <a:t>- </a:t>
            </a:r>
            <a:r>
              <a:rPr kumimoji="0" lang="en-GB" altLang="en-US" sz="1100" b="1" i="0" u="none" strike="noStrike" cap="none" normalizeH="0" baseline="0" dirty="0">
                <a:ln>
                  <a:noFill/>
                </a:ln>
                <a:solidFill>
                  <a:srgbClr val="FFFFFF"/>
                </a:solidFill>
                <a:effectLst/>
                <a:latin typeface="Calibri" panose="020F0502020204030204" pitchFamily="34" charset="0"/>
              </a:rPr>
              <a:t>Standard operating procedures</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cxnSp>
        <p:nvCxnSpPr>
          <p:cNvPr id="2099" name="AutoShape 51">
            <a:extLst>
              <a:ext uri="{FF2B5EF4-FFF2-40B4-BE49-F238E27FC236}">
                <a16:creationId xmlns:a16="http://schemas.microsoft.com/office/drawing/2014/main" id="{61A1A9E4-5BD0-0CA7-BD36-DA61D369C6E2}"/>
              </a:ext>
            </a:extLst>
          </p:cNvPr>
          <p:cNvCxnSpPr>
            <a:cxnSpLocks noChangeShapeType="1"/>
          </p:cNvCxnSpPr>
          <p:nvPr/>
        </p:nvCxnSpPr>
        <p:spPr bwMode="auto">
          <a:xfrm>
            <a:off x="8378351" y="658324"/>
            <a:ext cx="0" cy="803728"/>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100" name="AutoShape 52">
            <a:extLst>
              <a:ext uri="{FF2B5EF4-FFF2-40B4-BE49-F238E27FC236}">
                <a16:creationId xmlns:a16="http://schemas.microsoft.com/office/drawing/2014/main" id="{EF13D3F8-FB9F-9F4B-567E-EC892DCA5F1D}"/>
              </a:ext>
            </a:extLst>
          </p:cNvPr>
          <p:cNvCxnSpPr>
            <a:cxnSpLocks noChangeShapeType="1"/>
          </p:cNvCxnSpPr>
          <p:nvPr/>
        </p:nvCxnSpPr>
        <p:spPr bwMode="auto">
          <a:xfrm>
            <a:off x="5025199" y="678449"/>
            <a:ext cx="0" cy="803728"/>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3" name="Text Box 53">
            <a:extLst>
              <a:ext uri="{FF2B5EF4-FFF2-40B4-BE49-F238E27FC236}">
                <a16:creationId xmlns:a16="http://schemas.microsoft.com/office/drawing/2014/main" id="{F1530087-9B5B-2DF1-0F0D-8BFDB98964E4}"/>
              </a:ext>
            </a:extLst>
          </p:cNvPr>
          <p:cNvSpPr txBox="1">
            <a:spLocks noChangeArrowheads="1"/>
          </p:cNvSpPr>
          <p:nvPr/>
        </p:nvSpPr>
        <p:spPr bwMode="auto">
          <a:xfrm>
            <a:off x="4293604" y="4318011"/>
            <a:ext cx="1508918" cy="967935"/>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Individual skills &amp; tasks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FFFFFF"/>
                </a:solidFill>
                <a:effectLst/>
                <a:latin typeface="Calibri" panose="020F0502020204030204" pitchFamily="34" charset="0"/>
              </a:rPr>
              <a:t>- </a:t>
            </a:r>
            <a:r>
              <a:rPr kumimoji="0" lang="en-GB" altLang="en-US" sz="1100" b="1" i="0" u="none" strike="noStrike" cap="none" normalizeH="0" baseline="0" dirty="0">
                <a:ln>
                  <a:noFill/>
                </a:ln>
                <a:solidFill>
                  <a:srgbClr val="FFFFFF"/>
                </a:solidFill>
                <a:effectLst/>
                <a:latin typeface="Calibri" panose="020F0502020204030204" pitchFamily="34" charset="0"/>
              </a:rPr>
              <a:t>PCEIT—experts in CP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Clinical teams recruit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24" name="Text Box 54">
            <a:extLst>
              <a:ext uri="{FF2B5EF4-FFF2-40B4-BE49-F238E27FC236}">
                <a16:creationId xmlns:a16="http://schemas.microsoft.com/office/drawing/2014/main" id="{2E6FEB5A-92D4-5C7E-96B8-ED325E89ED52}"/>
              </a:ext>
            </a:extLst>
          </p:cNvPr>
          <p:cNvSpPr txBox="1">
            <a:spLocks noChangeArrowheads="1"/>
          </p:cNvSpPr>
          <p:nvPr/>
        </p:nvSpPr>
        <p:spPr bwMode="auto">
          <a:xfrm>
            <a:off x="5944458" y="3819949"/>
            <a:ext cx="1554643" cy="748824"/>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Work Unit Climate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Power sharing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Attitudes and teamworking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25" name="Text Box 55">
            <a:extLst>
              <a:ext uri="{FF2B5EF4-FFF2-40B4-BE49-F238E27FC236}">
                <a16:creationId xmlns:a16="http://schemas.microsoft.com/office/drawing/2014/main" id="{15BBA9D5-09D7-E6AE-EB4D-88EFFC12ED23}"/>
              </a:ext>
            </a:extLst>
          </p:cNvPr>
          <p:cNvSpPr txBox="1">
            <a:spLocks noChangeArrowheads="1"/>
          </p:cNvSpPr>
          <p:nvPr/>
        </p:nvSpPr>
        <p:spPr bwMode="auto">
          <a:xfrm>
            <a:off x="7625798" y="4318011"/>
            <a:ext cx="1508918" cy="819183"/>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Individual needs and values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FFFFFF"/>
                </a:solidFill>
                <a:effectLst/>
                <a:latin typeface="Calibri" panose="020F0502020204030204" pitchFamily="34" charset="0"/>
              </a:rPr>
              <a:t>- </a:t>
            </a:r>
            <a:r>
              <a:rPr kumimoji="0" lang="en-GB" altLang="en-US" sz="1100" b="1" i="0" u="none" strike="noStrike" cap="none" normalizeH="0" baseline="0" dirty="0">
                <a:ln>
                  <a:noFill/>
                </a:ln>
                <a:solidFill>
                  <a:srgbClr val="FFFFFF"/>
                </a:solidFill>
                <a:effectLst/>
                <a:latin typeface="Calibri" panose="020F0502020204030204" pitchFamily="34" charset="0"/>
              </a:rPr>
              <a:t>Supervision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Support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26" name="Text Box 56">
            <a:extLst>
              <a:ext uri="{FF2B5EF4-FFF2-40B4-BE49-F238E27FC236}">
                <a16:creationId xmlns:a16="http://schemas.microsoft.com/office/drawing/2014/main" id="{74B95534-84BA-22D4-4EB2-944124930512}"/>
              </a:ext>
            </a:extLst>
          </p:cNvPr>
          <p:cNvSpPr txBox="1">
            <a:spLocks noChangeArrowheads="1"/>
          </p:cNvSpPr>
          <p:nvPr/>
        </p:nvSpPr>
        <p:spPr bwMode="auto">
          <a:xfrm>
            <a:off x="5959700" y="4738827"/>
            <a:ext cx="1476530" cy="873281"/>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Motivation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FFFFFF"/>
                </a:solidFill>
                <a:effectLst/>
                <a:latin typeface="Calibri" panose="020F0502020204030204" pitchFamily="34" charset="0"/>
              </a:rPr>
              <a:t>- </a:t>
            </a:r>
            <a:r>
              <a:rPr kumimoji="0" lang="en-GB" altLang="en-US" sz="1100" b="1" i="0" u="none" strike="noStrike" cap="none" normalizeH="0" baseline="0" dirty="0">
                <a:ln>
                  <a:noFill/>
                </a:ln>
                <a:solidFill>
                  <a:srgbClr val="FFFFFF"/>
                </a:solidFill>
                <a:effectLst/>
                <a:latin typeface="Calibri" panose="020F0502020204030204" pitchFamily="34" charset="0"/>
              </a:rPr>
              <a:t>Promoting experience and knowledge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Sustainable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27" name="Text Box 57">
            <a:extLst>
              <a:ext uri="{FF2B5EF4-FFF2-40B4-BE49-F238E27FC236}">
                <a16:creationId xmlns:a16="http://schemas.microsoft.com/office/drawing/2014/main" id="{0516317E-D461-C24F-B4E2-91107B8E040A}"/>
              </a:ext>
            </a:extLst>
          </p:cNvPr>
          <p:cNvSpPr txBox="1">
            <a:spLocks noChangeArrowheads="1"/>
          </p:cNvSpPr>
          <p:nvPr/>
        </p:nvSpPr>
        <p:spPr bwMode="auto">
          <a:xfrm>
            <a:off x="5944458" y="5802513"/>
            <a:ext cx="1607989" cy="819183"/>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Ind. &amp; Org. Performance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FFFFFF"/>
                </a:solidFill>
                <a:effectLst/>
                <a:latin typeface="Calibri" panose="020F0502020204030204" pitchFamily="34" charset="0"/>
              </a:rPr>
              <a:t>- </a:t>
            </a:r>
            <a:r>
              <a:rPr kumimoji="0" lang="en-GB" altLang="en-US" sz="1100" b="1" i="0" u="none" strike="noStrike" cap="none" normalizeH="0" baseline="0" dirty="0">
                <a:ln>
                  <a:noFill/>
                </a:ln>
                <a:solidFill>
                  <a:srgbClr val="FFFFFF"/>
                </a:solidFill>
                <a:effectLst/>
                <a:latin typeface="Calibri" panose="020F0502020204030204" pitchFamily="34" charset="0"/>
              </a:rPr>
              <a:t>Effective involvement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Coproduced services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2096" name="Rectangle 59" hidden="1">
            <a:extLst>
              <a:ext uri="{FF2B5EF4-FFF2-40B4-BE49-F238E27FC236}">
                <a16:creationId xmlns:a16="http://schemas.microsoft.com/office/drawing/2014/main" id="{7ADB8C7E-C4A7-F1C9-D406-2794EC5FB3DE}"/>
              </a:ext>
            </a:extLst>
          </p:cNvPr>
          <p:cNvSpPr>
            <a:spLocks noChangeArrowheads="1"/>
          </p:cNvSpPr>
          <p:nvPr/>
        </p:nvSpPr>
        <p:spPr bwMode="auto">
          <a:xfrm>
            <a:off x="1306252" y="319897"/>
            <a:ext cx="2591072" cy="748824"/>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097" name="Group 60">
            <a:extLst>
              <a:ext uri="{FF2B5EF4-FFF2-40B4-BE49-F238E27FC236}">
                <a16:creationId xmlns:a16="http://schemas.microsoft.com/office/drawing/2014/main" id="{063D9770-7C1D-A226-155B-2FA9F4BF8B36}"/>
              </a:ext>
            </a:extLst>
          </p:cNvPr>
          <p:cNvGrpSpPr>
            <a:grpSpLocks/>
          </p:cNvGrpSpPr>
          <p:nvPr/>
        </p:nvGrpSpPr>
        <p:grpSpPr bwMode="auto">
          <a:xfrm>
            <a:off x="1291011" y="319897"/>
            <a:ext cx="2623455" cy="748824"/>
            <a:chOff x="108790414" y="108812175"/>
            <a:chExt cx="2777484" cy="2743200"/>
          </a:xfrm>
        </p:grpSpPr>
        <p:sp>
          <p:nvSpPr>
            <p:cNvPr id="2098" name="Rectangle 61">
              <a:extLst>
                <a:ext uri="{FF2B5EF4-FFF2-40B4-BE49-F238E27FC236}">
                  <a16:creationId xmlns:a16="http://schemas.microsoft.com/office/drawing/2014/main" id="{73CB8573-6206-482A-6313-FDA42B9526C1}"/>
                </a:ext>
              </a:extLst>
            </p:cNvPr>
            <p:cNvSpPr>
              <a:spLocks noChangeArrowheads="1"/>
            </p:cNvSpPr>
            <p:nvPr/>
          </p:nvSpPr>
          <p:spPr bwMode="auto">
            <a:xfrm>
              <a:off x="108806550" y="108812175"/>
              <a:ext cx="2743200" cy="2743200"/>
            </a:xfrm>
            <a:prstGeom prst="rect">
              <a:avLst/>
            </a:prstGeom>
            <a:noFill/>
            <a:ln w="38100" algn="ctr">
              <a:solidFill>
                <a:srgbClr val="0099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01" name="Rectangle 62">
              <a:extLst>
                <a:ext uri="{FF2B5EF4-FFF2-40B4-BE49-F238E27FC236}">
                  <a16:creationId xmlns:a16="http://schemas.microsoft.com/office/drawing/2014/main" id="{EEBCFA7C-4A95-86C1-D2D9-873D62821861}"/>
                </a:ext>
              </a:extLst>
            </p:cNvPr>
            <p:cNvSpPr>
              <a:spLocks noChangeArrowheads="1"/>
            </p:cNvSpPr>
            <p:nvPr/>
          </p:nvSpPr>
          <p:spPr bwMode="auto">
            <a:xfrm>
              <a:off x="108790414" y="108881090"/>
              <a:ext cx="2777484" cy="2605367"/>
            </a:xfrm>
            <a:prstGeom prst="rect">
              <a:avLst/>
            </a:prstGeom>
            <a:noFill/>
            <a:ln w="12700" algn="ctr">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a:ln>
                    <a:noFill/>
                  </a:ln>
                  <a:solidFill>
                    <a:srgbClr val="000000"/>
                  </a:solidFill>
                  <a:effectLst/>
                  <a:latin typeface="Calibri" panose="020F0502020204030204" pitchFamily="34" charset="0"/>
                </a:rPr>
                <a:t>External Environment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000000"/>
                  </a:solidFill>
                  <a:effectLst/>
                  <a:latin typeface="Calibri" panose="020F0502020204030204" pitchFamily="34" charset="0"/>
                </a:rPr>
                <a:t>External Factors often create the need for change (e.g. CMH Transformation).</a:t>
              </a:r>
              <a:endParaRPr kumimoji="0" lang="en-US" altLang="en-US" sz="1800" i="0" u="none" strike="noStrike" cap="none" normalizeH="0" baseline="0" dirty="0">
                <a:ln>
                  <a:noFill/>
                </a:ln>
                <a:solidFill>
                  <a:schemeClr val="tx1"/>
                </a:solidFill>
                <a:effectLst/>
                <a:latin typeface="Arial" panose="020B0604020202020204" pitchFamily="34" charset="0"/>
              </a:endParaRPr>
            </a:p>
          </p:txBody>
        </p:sp>
      </p:grpSp>
      <p:sp>
        <p:nvSpPr>
          <p:cNvPr id="2062" name="Rectangle 64" hidden="1">
            <a:extLst>
              <a:ext uri="{FF2B5EF4-FFF2-40B4-BE49-F238E27FC236}">
                <a16:creationId xmlns:a16="http://schemas.microsoft.com/office/drawing/2014/main" id="{886AED07-22D8-5523-F4C3-CA4C927D8B80}"/>
              </a:ext>
            </a:extLst>
          </p:cNvPr>
          <p:cNvSpPr>
            <a:spLocks noChangeArrowheads="1"/>
          </p:cNvSpPr>
          <p:nvPr/>
        </p:nvSpPr>
        <p:spPr bwMode="auto">
          <a:xfrm>
            <a:off x="1252269" y="1316020"/>
            <a:ext cx="2591072" cy="94782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093" name="Group 65">
            <a:extLst>
              <a:ext uri="{FF2B5EF4-FFF2-40B4-BE49-F238E27FC236}">
                <a16:creationId xmlns:a16="http://schemas.microsoft.com/office/drawing/2014/main" id="{5C09DBAC-9868-34E6-26CC-0E3C163C6F67}"/>
              </a:ext>
            </a:extLst>
          </p:cNvPr>
          <p:cNvGrpSpPr>
            <a:grpSpLocks/>
          </p:cNvGrpSpPr>
          <p:nvPr/>
        </p:nvGrpSpPr>
        <p:grpSpPr bwMode="auto">
          <a:xfrm>
            <a:off x="1252269" y="1299798"/>
            <a:ext cx="2591072" cy="964044"/>
            <a:chOff x="108806550" y="108765225"/>
            <a:chExt cx="2743200" cy="2790150"/>
          </a:xfrm>
        </p:grpSpPr>
        <p:sp>
          <p:nvSpPr>
            <p:cNvPr id="2094" name="Rectangle 66">
              <a:extLst>
                <a:ext uri="{FF2B5EF4-FFF2-40B4-BE49-F238E27FC236}">
                  <a16:creationId xmlns:a16="http://schemas.microsoft.com/office/drawing/2014/main" id="{6F6D629C-E25D-9577-4F35-AFE03BDD385A}"/>
                </a:ext>
              </a:extLst>
            </p:cNvPr>
            <p:cNvSpPr>
              <a:spLocks noChangeArrowheads="1"/>
            </p:cNvSpPr>
            <p:nvPr/>
          </p:nvSpPr>
          <p:spPr bwMode="auto">
            <a:xfrm>
              <a:off x="108806550" y="108812175"/>
              <a:ext cx="2743200" cy="2743200"/>
            </a:xfrm>
            <a:prstGeom prst="rect">
              <a:avLst/>
            </a:prstGeom>
            <a:noFill/>
            <a:ln w="38100" algn="ctr">
              <a:solidFill>
                <a:srgbClr val="0099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5" name="Rectangle 67">
              <a:extLst>
                <a:ext uri="{FF2B5EF4-FFF2-40B4-BE49-F238E27FC236}">
                  <a16:creationId xmlns:a16="http://schemas.microsoft.com/office/drawing/2014/main" id="{1E4EB428-F401-9420-5A2C-B03D933B052F}"/>
                </a:ext>
              </a:extLst>
            </p:cNvPr>
            <p:cNvSpPr>
              <a:spLocks noChangeArrowheads="1"/>
            </p:cNvSpPr>
            <p:nvPr/>
          </p:nvSpPr>
          <p:spPr bwMode="auto">
            <a:xfrm>
              <a:off x="108863700" y="108765225"/>
              <a:ext cx="2628900" cy="2721239"/>
            </a:xfrm>
            <a:prstGeom prst="rect">
              <a:avLst/>
            </a:prstGeom>
            <a:noFill/>
            <a:ln w="12700" algn="ctr">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a:ln>
                    <a:noFill/>
                  </a:ln>
                  <a:solidFill>
                    <a:srgbClr val="000000"/>
                  </a:solidFill>
                  <a:effectLst/>
                  <a:latin typeface="Calibri" panose="020F0502020204030204" pitchFamily="34" charset="0"/>
                </a:rPr>
                <a:t>Transformational factors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rPr>
                <a:t>Key to success of change. </a:t>
              </a:r>
              <a:r>
                <a:rPr kumimoji="0" lang="en-US" altLang="en-US" sz="1200" b="0" i="0" u="none" strike="noStrike" cap="none" normalizeH="0" baseline="0" dirty="0" err="1">
                  <a:ln>
                    <a:noFill/>
                  </a:ln>
                  <a:solidFill>
                    <a:schemeClr val="tx1"/>
                  </a:solidFill>
                  <a:effectLst/>
                </a:rPr>
                <a:t>Organisational</a:t>
              </a:r>
              <a:r>
                <a:rPr kumimoji="0" lang="en-US" altLang="en-US" sz="1200" b="0" i="0" u="none" strike="noStrike" cap="none" normalizeH="0" baseline="0" dirty="0">
                  <a:ln>
                    <a:noFill/>
                  </a:ln>
                  <a:solidFill>
                    <a:schemeClr val="tx1"/>
                  </a:solidFill>
                  <a:effectLst/>
                </a:rPr>
                <a:t> objectives are captured at this level. Often change plans start here. </a:t>
              </a:r>
            </a:p>
          </p:txBody>
        </p:sp>
      </p:grpSp>
      <p:sp>
        <p:nvSpPr>
          <p:cNvPr id="2058" name="Rectangle 69" hidden="1">
            <a:extLst>
              <a:ext uri="{FF2B5EF4-FFF2-40B4-BE49-F238E27FC236}">
                <a16:creationId xmlns:a16="http://schemas.microsoft.com/office/drawing/2014/main" id="{EF029B4E-8AE6-5E6B-C2C9-0BE415334BE7}"/>
              </a:ext>
            </a:extLst>
          </p:cNvPr>
          <p:cNvSpPr>
            <a:spLocks noChangeArrowheads="1"/>
          </p:cNvSpPr>
          <p:nvPr/>
        </p:nvSpPr>
        <p:spPr bwMode="auto">
          <a:xfrm>
            <a:off x="1252269" y="2665390"/>
            <a:ext cx="2591072" cy="94782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059" name="Group 70">
            <a:extLst>
              <a:ext uri="{FF2B5EF4-FFF2-40B4-BE49-F238E27FC236}">
                <a16:creationId xmlns:a16="http://schemas.microsoft.com/office/drawing/2014/main" id="{42489637-AD27-497B-EE07-B5AB31AAD0D2}"/>
              </a:ext>
            </a:extLst>
          </p:cNvPr>
          <p:cNvGrpSpPr>
            <a:grpSpLocks/>
          </p:cNvGrpSpPr>
          <p:nvPr/>
        </p:nvGrpSpPr>
        <p:grpSpPr bwMode="auto">
          <a:xfrm>
            <a:off x="1212893" y="2602414"/>
            <a:ext cx="2591072" cy="947822"/>
            <a:chOff x="108806550" y="108812175"/>
            <a:chExt cx="2743200" cy="2743200"/>
          </a:xfrm>
        </p:grpSpPr>
        <p:sp>
          <p:nvSpPr>
            <p:cNvPr id="2060" name="Rectangle 71">
              <a:extLst>
                <a:ext uri="{FF2B5EF4-FFF2-40B4-BE49-F238E27FC236}">
                  <a16:creationId xmlns:a16="http://schemas.microsoft.com/office/drawing/2014/main" id="{9BABAD19-9AC9-2B6F-53E3-05F4A9FB2680}"/>
                </a:ext>
              </a:extLst>
            </p:cNvPr>
            <p:cNvSpPr>
              <a:spLocks noChangeArrowheads="1"/>
            </p:cNvSpPr>
            <p:nvPr/>
          </p:nvSpPr>
          <p:spPr bwMode="auto">
            <a:xfrm>
              <a:off x="108806550" y="108812175"/>
              <a:ext cx="2743200" cy="2743200"/>
            </a:xfrm>
            <a:prstGeom prst="rect">
              <a:avLst/>
            </a:prstGeom>
            <a:noFill/>
            <a:ln w="38100" algn="ctr">
              <a:solidFill>
                <a:srgbClr val="0099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1" name="Rectangle 72">
              <a:extLst>
                <a:ext uri="{FF2B5EF4-FFF2-40B4-BE49-F238E27FC236}">
                  <a16:creationId xmlns:a16="http://schemas.microsoft.com/office/drawing/2014/main" id="{05B3BAF2-EF69-6344-8443-7C9BF633D562}"/>
                </a:ext>
              </a:extLst>
            </p:cNvPr>
            <p:cNvSpPr>
              <a:spLocks noChangeArrowheads="1"/>
            </p:cNvSpPr>
            <p:nvPr/>
          </p:nvSpPr>
          <p:spPr bwMode="auto">
            <a:xfrm>
              <a:off x="108863700" y="108881091"/>
              <a:ext cx="2628900" cy="2605368"/>
            </a:xfrm>
            <a:prstGeom prst="rect">
              <a:avLst/>
            </a:prstGeom>
            <a:noFill/>
            <a:ln w="12700" algn="ctr">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a:ln>
                    <a:noFill/>
                  </a:ln>
                  <a:solidFill>
                    <a:srgbClr val="000000"/>
                  </a:solidFill>
                  <a:effectLst/>
                  <a:latin typeface="Calibri" panose="020F0502020204030204" pitchFamily="34" charset="0"/>
                </a:rPr>
                <a:t>Transactional factors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p:txBody>
        </p:sp>
      </p:grpSp>
      <p:sp>
        <p:nvSpPr>
          <p:cNvPr id="2054" name="Rectangle 74" hidden="1">
            <a:extLst>
              <a:ext uri="{FF2B5EF4-FFF2-40B4-BE49-F238E27FC236}">
                <a16:creationId xmlns:a16="http://schemas.microsoft.com/office/drawing/2014/main" id="{D74594E9-C4B8-86AB-C7F8-5B977F221914}"/>
              </a:ext>
            </a:extLst>
          </p:cNvPr>
          <p:cNvSpPr>
            <a:spLocks noChangeArrowheads="1"/>
          </p:cNvSpPr>
          <p:nvPr/>
        </p:nvSpPr>
        <p:spPr bwMode="auto">
          <a:xfrm>
            <a:off x="1252269" y="3973941"/>
            <a:ext cx="2591072" cy="94782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055" name="Group 75">
            <a:extLst>
              <a:ext uri="{FF2B5EF4-FFF2-40B4-BE49-F238E27FC236}">
                <a16:creationId xmlns:a16="http://schemas.microsoft.com/office/drawing/2014/main" id="{13D7FE8B-CAEA-7D9D-5FDB-E7EB316C8865}"/>
              </a:ext>
            </a:extLst>
          </p:cNvPr>
          <p:cNvGrpSpPr>
            <a:grpSpLocks/>
          </p:cNvGrpSpPr>
          <p:nvPr/>
        </p:nvGrpSpPr>
        <p:grpSpPr bwMode="auto">
          <a:xfrm>
            <a:off x="1252269" y="3973941"/>
            <a:ext cx="2591072" cy="947822"/>
            <a:chOff x="108806550" y="108812175"/>
            <a:chExt cx="2743200" cy="2743200"/>
          </a:xfrm>
        </p:grpSpPr>
        <p:sp>
          <p:nvSpPr>
            <p:cNvPr id="2056" name="Rectangle 76">
              <a:extLst>
                <a:ext uri="{FF2B5EF4-FFF2-40B4-BE49-F238E27FC236}">
                  <a16:creationId xmlns:a16="http://schemas.microsoft.com/office/drawing/2014/main" id="{C4F58F40-03B1-3EC6-57A0-7979986F2581}"/>
                </a:ext>
              </a:extLst>
            </p:cNvPr>
            <p:cNvSpPr>
              <a:spLocks noChangeArrowheads="1"/>
            </p:cNvSpPr>
            <p:nvPr/>
          </p:nvSpPr>
          <p:spPr bwMode="auto">
            <a:xfrm>
              <a:off x="108806550" y="108812175"/>
              <a:ext cx="2743200" cy="2743200"/>
            </a:xfrm>
            <a:prstGeom prst="rect">
              <a:avLst/>
            </a:prstGeom>
            <a:noFill/>
            <a:ln w="38100" algn="ctr">
              <a:solidFill>
                <a:srgbClr val="0099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7" name="Rectangle 77">
              <a:extLst>
                <a:ext uri="{FF2B5EF4-FFF2-40B4-BE49-F238E27FC236}">
                  <a16:creationId xmlns:a16="http://schemas.microsoft.com/office/drawing/2014/main" id="{D274A360-FEC4-3E40-9432-04B11BFEED69}"/>
                </a:ext>
              </a:extLst>
            </p:cNvPr>
            <p:cNvSpPr>
              <a:spLocks noChangeArrowheads="1"/>
            </p:cNvSpPr>
            <p:nvPr/>
          </p:nvSpPr>
          <p:spPr bwMode="auto">
            <a:xfrm>
              <a:off x="108863700" y="108881091"/>
              <a:ext cx="2628900" cy="2605368"/>
            </a:xfrm>
            <a:prstGeom prst="rect">
              <a:avLst/>
            </a:prstGeom>
            <a:noFill/>
            <a:ln w="12700" algn="ctr">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a:ln>
                    <a:noFill/>
                  </a:ln>
                  <a:solidFill>
                    <a:srgbClr val="000000"/>
                  </a:solidFill>
                  <a:effectLst/>
                </a:rPr>
                <a:t>Individual factors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t>Key to enabling individual performance.</a:t>
              </a:r>
              <a:endParaRPr kumimoji="0" lang="en-US" altLang="en-US" sz="1200" b="0" i="0" u="none" strike="noStrike" cap="none" normalizeH="0" baseline="0" dirty="0">
                <a:ln>
                  <a:noFill/>
                </a:ln>
                <a:solidFill>
                  <a:schemeClr val="tx1"/>
                </a:solidFill>
                <a:effectLst/>
              </a:endParaRPr>
            </a:p>
          </p:txBody>
        </p:sp>
      </p:grpSp>
      <p:sp>
        <p:nvSpPr>
          <p:cNvPr id="2050" name="Rectangle 79" hidden="1">
            <a:extLst>
              <a:ext uri="{FF2B5EF4-FFF2-40B4-BE49-F238E27FC236}">
                <a16:creationId xmlns:a16="http://schemas.microsoft.com/office/drawing/2014/main" id="{93487603-CFC7-7BE5-D843-528B93904057}"/>
              </a:ext>
            </a:extLst>
          </p:cNvPr>
          <p:cNvSpPr>
            <a:spLocks noChangeArrowheads="1"/>
          </p:cNvSpPr>
          <p:nvPr/>
        </p:nvSpPr>
        <p:spPr bwMode="auto">
          <a:xfrm>
            <a:off x="1252269" y="5696361"/>
            <a:ext cx="2591072" cy="94782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051" name="Group 80">
            <a:extLst>
              <a:ext uri="{FF2B5EF4-FFF2-40B4-BE49-F238E27FC236}">
                <a16:creationId xmlns:a16="http://schemas.microsoft.com/office/drawing/2014/main" id="{BDEF595A-575D-C07A-08FC-B83DED83C5E2}"/>
              </a:ext>
            </a:extLst>
          </p:cNvPr>
          <p:cNvGrpSpPr>
            <a:grpSpLocks/>
          </p:cNvGrpSpPr>
          <p:nvPr/>
        </p:nvGrpSpPr>
        <p:grpSpPr bwMode="auto">
          <a:xfrm>
            <a:off x="1205273" y="5802513"/>
            <a:ext cx="2591072" cy="947822"/>
            <a:chOff x="108806550" y="108812175"/>
            <a:chExt cx="2743200" cy="2743200"/>
          </a:xfrm>
        </p:grpSpPr>
        <p:sp>
          <p:nvSpPr>
            <p:cNvPr id="2052" name="Rectangle 81">
              <a:extLst>
                <a:ext uri="{FF2B5EF4-FFF2-40B4-BE49-F238E27FC236}">
                  <a16:creationId xmlns:a16="http://schemas.microsoft.com/office/drawing/2014/main" id="{86F468A1-E941-5C16-9597-B5102E1E95B6}"/>
                </a:ext>
              </a:extLst>
            </p:cNvPr>
            <p:cNvSpPr>
              <a:spLocks noChangeArrowheads="1"/>
            </p:cNvSpPr>
            <p:nvPr/>
          </p:nvSpPr>
          <p:spPr bwMode="auto">
            <a:xfrm>
              <a:off x="108806550" y="108812175"/>
              <a:ext cx="2743200" cy="2743200"/>
            </a:xfrm>
            <a:prstGeom prst="rect">
              <a:avLst/>
            </a:prstGeom>
            <a:noFill/>
            <a:ln w="38100" algn="ctr">
              <a:solidFill>
                <a:srgbClr val="0099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3" name="Rectangle 82">
              <a:extLst>
                <a:ext uri="{FF2B5EF4-FFF2-40B4-BE49-F238E27FC236}">
                  <a16:creationId xmlns:a16="http://schemas.microsoft.com/office/drawing/2014/main" id="{C4958E43-779B-D640-C7E7-D38E06D2FCED}"/>
                </a:ext>
              </a:extLst>
            </p:cNvPr>
            <p:cNvSpPr>
              <a:spLocks noChangeArrowheads="1"/>
            </p:cNvSpPr>
            <p:nvPr/>
          </p:nvSpPr>
          <p:spPr bwMode="auto">
            <a:xfrm>
              <a:off x="108863700" y="108881091"/>
              <a:ext cx="2628900" cy="2605368"/>
            </a:xfrm>
            <a:prstGeom prst="rect">
              <a:avLst/>
            </a:prstGeom>
            <a:noFill/>
            <a:ln w="12700" algn="ctr">
              <a:solidFill>
                <a:srgbClr val="CC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a:ln>
                    <a:noFill/>
                  </a:ln>
                  <a:solidFill>
                    <a:srgbClr val="000000"/>
                  </a:solidFill>
                  <a:effectLst/>
                  <a:latin typeface="Calibri" panose="020F0502020204030204" pitchFamily="34" charset="0"/>
                </a:rPr>
                <a:t>OUTPUTS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1200" b="1" i="0" u="none" strike="noStrike" cap="none" normalizeH="0" baseline="0">
                  <a:ln>
                    <a:noFill/>
                  </a:ln>
                  <a:solidFill>
                    <a:srgbClr val="000000"/>
                  </a:solidFill>
                  <a:effectLst/>
                  <a:latin typeface="Calibri" panose="020F0502020204030204" pitchFamily="34" charset="0"/>
                </a:rPr>
                <a:t>Evidence of effective change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1200" b="1" i="0" u="none" strike="noStrike" cap="none" normalizeH="0" baseline="0">
                  <a:ln>
                    <a:noFill/>
                  </a:ln>
                  <a:solidFill>
                    <a:srgbClr val="000000"/>
                  </a:solidFill>
                  <a:effectLst/>
                  <a:latin typeface="Calibri" panose="020F0502020204030204" pitchFamily="34" charset="0"/>
                </a:rPr>
                <a:t>Impacts on performance and outcomes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2049" name="Text Box 83">
            <a:extLst>
              <a:ext uri="{FF2B5EF4-FFF2-40B4-BE49-F238E27FC236}">
                <a16:creationId xmlns:a16="http://schemas.microsoft.com/office/drawing/2014/main" id="{E80C91C8-B60C-8783-C040-A277A685F748}"/>
              </a:ext>
            </a:extLst>
          </p:cNvPr>
          <p:cNvSpPr txBox="1">
            <a:spLocks noChangeArrowheads="1"/>
          </p:cNvSpPr>
          <p:nvPr/>
        </p:nvSpPr>
        <p:spPr bwMode="auto">
          <a:xfrm>
            <a:off x="4293604" y="2744924"/>
            <a:ext cx="1446046" cy="1129113"/>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Structure </a:t>
            </a:r>
            <a:endParaRPr kumimoji="0" lang="en-GB" altLang="en-US" sz="1200" b="1"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Responsibilities for CP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rgbClr val="FFFFFF"/>
                </a:solidFill>
                <a:effectLst/>
                <a:latin typeface="Calibri" panose="020F0502020204030204" pitchFamily="34" charset="0"/>
              </a:rPr>
              <a:t>- Reporting activities &amp; accountability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cxnSp>
        <p:nvCxnSpPr>
          <p:cNvPr id="2132" name="AutoShape 84">
            <a:extLst>
              <a:ext uri="{FF2B5EF4-FFF2-40B4-BE49-F238E27FC236}">
                <a16:creationId xmlns:a16="http://schemas.microsoft.com/office/drawing/2014/main" id="{200012DB-65EC-21FA-8F1A-ECA4B4071FF6}"/>
              </a:ext>
            </a:extLst>
          </p:cNvPr>
          <p:cNvCxnSpPr>
            <a:cxnSpLocks noChangeShapeType="1"/>
          </p:cNvCxnSpPr>
          <p:nvPr/>
        </p:nvCxnSpPr>
        <p:spPr bwMode="auto">
          <a:xfrm>
            <a:off x="5848246" y="3440457"/>
            <a:ext cx="1783267" cy="0"/>
          </a:xfrm>
          <a:prstGeom prst="straightConnector1">
            <a:avLst/>
          </a:prstGeom>
          <a:noFill/>
          <a:ln w="254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107" name="Arrow: Right 2106">
            <a:extLst>
              <a:ext uri="{FF2B5EF4-FFF2-40B4-BE49-F238E27FC236}">
                <a16:creationId xmlns:a16="http://schemas.microsoft.com/office/drawing/2014/main" id="{1EAC7B55-58AA-8CCA-1B01-44C9C18F53B2}"/>
              </a:ext>
            </a:extLst>
          </p:cNvPr>
          <p:cNvSpPr/>
          <p:nvPr/>
        </p:nvSpPr>
        <p:spPr>
          <a:xfrm flipH="1">
            <a:off x="10510562" y="3459139"/>
            <a:ext cx="1560618" cy="975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Change focus</a:t>
            </a:r>
          </a:p>
        </p:txBody>
      </p:sp>
      <p:sp>
        <p:nvSpPr>
          <p:cNvPr id="2108" name="Right Brace 2107">
            <a:extLst>
              <a:ext uri="{FF2B5EF4-FFF2-40B4-BE49-F238E27FC236}">
                <a16:creationId xmlns:a16="http://schemas.microsoft.com/office/drawing/2014/main" id="{33FF6C46-ED1E-4C99-A672-3FAC4774C6B0}"/>
              </a:ext>
            </a:extLst>
          </p:cNvPr>
          <p:cNvSpPr/>
          <p:nvPr/>
        </p:nvSpPr>
        <p:spPr>
          <a:xfrm>
            <a:off x="10234018" y="2402262"/>
            <a:ext cx="227313" cy="3209846"/>
          </a:xfrm>
          <a:prstGeom prst="rightBrace">
            <a:avLst>
              <a:gd name="adj1" fmla="val 35122"/>
              <a:gd name="adj2" fmla="val 48455"/>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30" name="TextBox 2129">
            <a:extLst>
              <a:ext uri="{FF2B5EF4-FFF2-40B4-BE49-F238E27FC236}">
                <a16:creationId xmlns:a16="http://schemas.microsoft.com/office/drawing/2014/main" id="{62804870-9997-C0D0-1A4A-1EBA972232B0}"/>
              </a:ext>
            </a:extLst>
          </p:cNvPr>
          <p:cNvSpPr txBox="1"/>
          <p:nvPr/>
        </p:nvSpPr>
        <p:spPr>
          <a:xfrm>
            <a:off x="9769642" y="295908"/>
            <a:ext cx="2236211" cy="1477328"/>
          </a:xfrm>
          <a:prstGeom prst="rect">
            <a:avLst/>
          </a:prstGeom>
          <a:noFill/>
          <a:ln w="28575">
            <a:solidFill>
              <a:schemeClr val="accent6">
                <a:lumMod val="50000"/>
              </a:schemeClr>
            </a:solidFill>
          </a:ln>
        </p:spPr>
        <p:txBody>
          <a:bodyPr wrap="square" rtlCol="0">
            <a:spAutoFit/>
          </a:bodyPr>
          <a:lstStyle/>
          <a:p>
            <a:pPr algn="ctr"/>
            <a:r>
              <a:rPr lang="en-GB" b="1" dirty="0">
                <a:solidFill>
                  <a:schemeClr val="accent6">
                    <a:lumMod val="50000"/>
                  </a:schemeClr>
                </a:solidFill>
                <a:latin typeface="Arial" panose="020B0604020202020204" pitchFamily="34" charset="0"/>
                <a:cs typeface="Arial" panose="020B0604020202020204" pitchFamily="34" charset="0"/>
              </a:rPr>
              <a:t>Application of the </a:t>
            </a:r>
            <a:r>
              <a:rPr lang="en-US" sz="18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Burke-Litwin </a:t>
            </a:r>
            <a:r>
              <a:rPr lang="en-US" sz="1800" b="1" dirty="0" err="1">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organisational</a:t>
            </a:r>
            <a:r>
              <a:rPr lang="en-US" sz="18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change model (1992) </a:t>
            </a:r>
            <a:endParaRPr lang="en-GB"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108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2C39DD0-CD86-2929-7808-58D17FC2C0A6}"/>
              </a:ext>
            </a:extLst>
          </p:cNvPr>
          <p:cNvSpPr>
            <a:spLocks noGrp="1"/>
          </p:cNvSpPr>
          <p:nvPr>
            <p:ph type="body" idx="1"/>
          </p:nvPr>
        </p:nvSpPr>
        <p:spPr>
          <a:xfrm>
            <a:off x="3644900" y="2396887"/>
            <a:ext cx="3822192" cy="411480"/>
          </a:xfrm>
        </p:spPr>
        <p:txBody>
          <a:bodyPr>
            <a:normAutofit fontScale="77500" lnSpcReduction="20000"/>
          </a:bodyPr>
          <a:lstStyle/>
          <a:p>
            <a:r>
              <a:rPr lang="en-US" sz="3600" dirty="0">
                <a:latin typeface="Arial" panose="020B0604020202020204" pitchFamily="34" charset="0"/>
                <a:cs typeface="Arial" panose="020B0604020202020204" pitchFamily="34" charset="0"/>
              </a:rPr>
              <a:t>Culture</a:t>
            </a:r>
            <a:r>
              <a:rPr lang="en-US" sz="3600" dirty="0"/>
              <a:t> </a:t>
            </a:r>
          </a:p>
        </p:txBody>
      </p:sp>
      <p:sp>
        <p:nvSpPr>
          <p:cNvPr id="12" name="Content Placeholder 11">
            <a:extLst>
              <a:ext uri="{FF2B5EF4-FFF2-40B4-BE49-F238E27FC236}">
                <a16:creationId xmlns:a16="http://schemas.microsoft.com/office/drawing/2014/main" id="{CE3C1BFF-2275-1E7D-0604-E6F5CFEC01F6}"/>
              </a:ext>
            </a:extLst>
          </p:cNvPr>
          <p:cNvSpPr>
            <a:spLocks noGrp="1"/>
          </p:cNvSpPr>
          <p:nvPr>
            <p:ph sz="half" idx="2"/>
          </p:nvPr>
        </p:nvSpPr>
        <p:spPr>
          <a:xfrm>
            <a:off x="3530305" y="3036887"/>
            <a:ext cx="3741928" cy="3684588"/>
          </a:xfrm>
        </p:spPr>
        <p:txBody>
          <a:bodyPr>
            <a:normAutofit/>
          </a:bodyPr>
          <a:lstStyle/>
          <a:p>
            <a:r>
              <a:rPr lang="en-US" sz="2600" dirty="0">
                <a:latin typeface="Arial" panose="020B0604020202020204" pitchFamily="34" charset="0"/>
                <a:cs typeface="Arial" panose="020B0604020202020204" pitchFamily="34" charset="0"/>
              </a:rPr>
              <a:t>Roles and Responsibilities</a:t>
            </a:r>
          </a:p>
          <a:p>
            <a:r>
              <a:rPr lang="en-US" sz="2600" dirty="0">
                <a:latin typeface="Arial" panose="020B0604020202020204" pitchFamily="34" charset="0"/>
                <a:cs typeface="Arial" panose="020B0604020202020204" pitchFamily="34" charset="0"/>
              </a:rPr>
              <a:t>Relationships</a:t>
            </a:r>
          </a:p>
          <a:p>
            <a:r>
              <a:rPr lang="en-US" sz="2600" dirty="0">
                <a:latin typeface="Arial" panose="020B0604020202020204" pitchFamily="34" charset="0"/>
                <a:cs typeface="Arial" panose="020B0604020202020204" pitchFamily="34" charset="0"/>
              </a:rPr>
              <a:t>Knowledge and skills</a:t>
            </a:r>
          </a:p>
          <a:p>
            <a:r>
              <a:rPr lang="en-US" sz="2600" dirty="0">
                <a:latin typeface="Arial" panose="020B0604020202020204" pitchFamily="34" charset="0"/>
                <a:cs typeface="Arial" panose="020B0604020202020204" pitchFamily="34" charset="0"/>
              </a:rPr>
              <a:t>Power sharing</a:t>
            </a:r>
          </a:p>
          <a:p>
            <a:pPr marL="0" indent="0">
              <a:buNone/>
            </a:pPr>
            <a:r>
              <a:rPr lang="en-US" sz="2600" dirty="0">
                <a:latin typeface="Arial" panose="020B0604020202020204" pitchFamily="34" charset="0"/>
                <a:cs typeface="Arial" panose="020B0604020202020204" pitchFamily="34" charset="0"/>
              </a:rPr>
              <a:t> </a:t>
            </a:r>
          </a:p>
          <a:p>
            <a:endParaRPr lang="en-US" dirty="0"/>
          </a:p>
        </p:txBody>
      </p:sp>
      <p:sp>
        <p:nvSpPr>
          <p:cNvPr id="13" name="Text Placeholder 12">
            <a:extLst>
              <a:ext uri="{FF2B5EF4-FFF2-40B4-BE49-F238E27FC236}">
                <a16:creationId xmlns:a16="http://schemas.microsoft.com/office/drawing/2014/main" id="{F618F075-837C-1005-19D6-8DC90759CD53}"/>
              </a:ext>
            </a:extLst>
          </p:cNvPr>
          <p:cNvSpPr>
            <a:spLocks noGrp="1"/>
          </p:cNvSpPr>
          <p:nvPr>
            <p:ph type="body" sz="quarter" idx="3"/>
          </p:nvPr>
        </p:nvSpPr>
        <p:spPr>
          <a:xfrm>
            <a:off x="7272233" y="2396887"/>
            <a:ext cx="3822192" cy="411480"/>
          </a:xfrm>
        </p:spPr>
        <p:txBody>
          <a:bodyPr>
            <a:normAutofit fontScale="77500" lnSpcReduction="20000"/>
          </a:bodyPr>
          <a:lstStyle/>
          <a:p>
            <a:r>
              <a:rPr lang="en-GB" sz="3600" dirty="0">
                <a:latin typeface="Arial" panose="020B0604020202020204" pitchFamily="34" charset="0"/>
                <a:cs typeface="Arial" panose="020B0604020202020204" pitchFamily="34" charset="0"/>
              </a:rPr>
              <a:t>Mechanisms</a:t>
            </a:r>
            <a:endParaRPr lang="en-US" sz="3600" dirty="0">
              <a:latin typeface="Arial" panose="020B060402020202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DD1D0BF9-FCAA-67DA-79AB-E6E7E6D2B6A1}"/>
              </a:ext>
            </a:extLst>
          </p:cNvPr>
          <p:cNvSpPr>
            <a:spLocks noGrp="1"/>
          </p:cNvSpPr>
          <p:nvPr>
            <p:ph sz="quarter" idx="4"/>
          </p:nvPr>
        </p:nvSpPr>
        <p:spPr>
          <a:xfrm>
            <a:off x="7272233" y="2946637"/>
            <a:ext cx="4485640" cy="3684588"/>
          </a:xfrm>
        </p:spPr>
        <p:txBody>
          <a:bodyPr>
            <a:normAutofit/>
          </a:bodyPr>
          <a:lstStyle/>
          <a:p>
            <a:pPr marL="285750" indent="-285750">
              <a:lnSpc>
                <a:spcPct val="110000"/>
              </a:lnSpc>
              <a:spcAft>
                <a:spcPts val="800"/>
              </a:spcAft>
              <a:buFont typeface="Arial" panose="020B0604020202020204" pitchFamily="34" charset="0"/>
              <a:buChar char="•"/>
            </a:pPr>
            <a:r>
              <a:rPr lang="en-GB" sz="2600" dirty="0">
                <a:latin typeface="Arial" panose="020B0604020202020204" pitchFamily="34" charset="0"/>
                <a:ea typeface="Calibri" panose="020F0502020204030204" pitchFamily="34" charset="0"/>
                <a:cs typeface="Arial" panose="020B0604020202020204" pitchFamily="34" charset="0"/>
              </a:rPr>
              <a:t>S</a:t>
            </a:r>
            <a:r>
              <a:rPr lang="en-GB" sz="2600" dirty="0">
                <a:effectLst/>
                <a:latin typeface="Arial" panose="020B0604020202020204" pitchFamily="34" charset="0"/>
                <a:ea typeface="Calibri" panose="020F0502020204030204" pitchFamily="34" charset="0"/>
                <a:cs typeface="Arial" panose="020B0604020202020204" pitchFamily="34" charset="0"/>
              </a:rPr>
              <a:t>ystems (Standard Operating Procedures, guidance at service level)</a:t>
            </a:r>
          </a:p>
          <a:p>
            <a:pPr>
              <a:lnSpc>
                <a:spcPct val="110000"/>
              </a:lnSpc>
            </a:pPr>
            <a:r>
              <a:rPr lang="en-US" sz="2600" dirty="0">
                <a:latin typeface="Arial" panose="020B0604020202020204" pitchFamily="34" charset="0"/>
                <a:cs typeface="Arial" panose="020B0604020202020204" pitchFamily="34" charset="0"/>
              </a:rPr>
              <a:t>Methods of communication</a:t>
            </a:r>
          </a:p>
          <a:p>
            <a:pPr>
              <a:lnSpc>
                <a:spcPct val="110000"/>
              </a:lnSpc>
            </a:pPr>
            <a:r>
              <a:rPr lang="en-US" sz="2600" dirty="0">
                <a:latin typeface="Arial" panose="020B0604020202020204" pitchFamily="34" charset="0"/>
                <a:cs typeface="Arial" panose="020B0604020202020204" pitchFamily="34" charset="0"/>
              </a:rPr>
              <a:t>Methods of feedback</a:t>
            </a:r>
          </a:p>
          <a:p>
            <a:pPr>
              <a:lnSpc>
                <a:spcPct val="110000"/>
              </a:lnSpc>
            </a:pPr>
            <a:r>
              <a:rPr lang="en-US" sz="2600" dirty="0">
                <a:latin typeface="Arial" panose="020B0604020202020204" pitchFamily="34" charset="0"/>
                <a:cs typeface="Arial" panose="020B0604020202020204" pitchFamily="34" charset="0"/>
              </a:rPr>
              <a:t>Protection and support for involvement partners </a:t>
            </a:r>
          </a:p>
          <a:p>
            <a:pPr marL="0" indent="0">
              <a:buNone/>
            </a:pPr>
            <a:endParaRPr lang="en-US" dirty="0"/>
          </a:p>
          <a:p>
            <a:endParaRPr lang="en-US" dirty="0"/>
          </a:p>
          <a:p>
            <a:endParaRPr lang="en-US" dirty="0"/>
          </a:p>
          <a:p>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32</a:t>
            </a:fld>
            <a:endParaRPr lang="en-US" dirty="0"/>
          </a:p>
        </p:txBody>
      </p:sp>
      <p:sp>
        <p:nvSpPr>
          <p:cNvPr id="5" name="Title 1">
            <a:extLst>
              <a:ext uri="{FF2B5EF4-FFF2-40B4-BE49-F238E27FC236}">
                <a16:creationId xmlns:a16="http://schemas.microsoft.com/office/drawing/2014/main" id="{8B382542-4218-5A4A-4D42-9575E343BD23}"/>
              </a:ext>
            </a:extLst>
          </p:cNvPr>
          <p:cNvSpPr>
            <a:spLocks noGrp="1"/>
          </p:cNvSpPr>
          <p:nvPr>
            <p:ph type="title"/>
          </p:nvPr>
        </p:nvSpPr>
        <p:spPr>
          <a:xfrm>
            <a:off x="2346157" y="265255"/>
            <a:ext cx="10515600" cy="1325563"/>
          </a:xfrm>
        </p:spPr>
        <p:txBody>
          <a:bodyPr/>
          <a:lstStyle/>
          <a:p>
            <a:pPr algn="ctr"/>
            <a:r>
              <a:rPr lang="en-GB" sz="4400" b="1" dirty="0">
                <a:solidFill>
                  <a:schemeClr val="accent6">
                    <a:lumMod val="50000"/>
                  </a:schemeClr>
                </a:solidFill>
                <a:effectLst/>
                <a:latin typeface="Arial" panose="020B0604020202020204" pitchFamily="34" charset="0"/>
                <a:ea typeface="Times New Roman" panose="02020603050405020304" pitchFamily="18" charset="0"/>
              </a:rPr>
              <a:t>Summary of Key Findings</a:t>
            </a:r>
            <a:br>
              <a:rPr lang="en-GB" sz="4400" dirty="0">
                <a:effectLst/>
                <a:latin typeface="Times New Roman" panose="02020603050405020304" pitchFamily="18" charset="0"/>
                <a:ea typeface="Times New Roman" panose="02020603050405020304" pitchFamily="18" charset="0"/>
              </a:rPr>
            </a:br>
            <a:endParaRPr lang="en-GB" dirty="0"/>
          </a:p>
        </p:txBody>
      </p:sp>
      <p:sp>
        <p:nvSpPr>
          <p:cNvPr id="6" name="TextBox 5">
            <a:extLst>
              <a:ext uri="{FF2B5EF4-FFF2-40B4-BE49-F238E27FC236}">
                <a16:creationId xmlns:a16="http://schemas.microsoft.com/office/drawing/2014/main" id="{94C54EC1-C345-928A-C877-4B5FD1098B6E}"/>
              </a:ext>
            </a:extLst>
          </p:cNvPr>
          <p:cNvSpPr txBox="1"/>
          <p:nvPr/>
        </p:nvSpPr>
        <p:spPr>
          <a:xfrm>
            <a:off x="3571373" y="1232948"/>
            <a:ext cx="10110537" cy="658835"/>
          </a:xfrm>
          <a:prstGeom prst="rect">
            <a:avLst/>
          </a:prstGeom>
          <a:noFill/>
        </p:spPr>
        <p:txBody>
          <a:bodyPr wrap="square">
            <a:spAutoFit/>
          </a:bodyPr>
          <a:lstStyle/>
          <a:p>
            <a:pPr algn="just">
              <a:lnSpc>
                <a:spcPct val="150000"/>
              </a:lnSpc>
              <a:spcAft>
                <a:spcPts val="800"/>
              </a:spcAft>
            </a:pPr>
            <a:r>
              <a:rPr lang="en-GB"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There was a clear misalignment in: </a:t>
            </a:r>
          </a:p>
        </p:txBody>
      </p:sp>
    </p:spTree>
    <p:extLst>
      <p:ext uri="{BB962C8B-B14F-4D97-AF65-F5344CB8AC3E}">
        <p14:creationId xmlns:p14="http://schemas.microsoft.com/office/powerpoint/2010/main" val="3170280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3787140" y="296100"/>
            <a:ext cx="8165592" cy="768096"/>
          </a:xfrm>
        </p:spPr>
        <p:txBody>
          <a:bodyPr>
            <a:normAutofit fontScale="90000"/>
          </a:bodyPr>
          <a:lstStyle/>
          <a:p>
            <a:r>
              <a:rPr lang="en-US" dirty="0"/>
              <a:t>AREAS OF FOCUS</a:t>
            </a:r>
            <a:br>
              <a:rPr lang="en-US" dirty="0"/>
            </a:br>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33</a:t>
            </a:fld>
            <a:endParaRPr lang="en-US" dirty="0"/>
          </a:p>
        </p:txBody>
      </p:sp>
      <p:sp>
        <p:nvSpPr>
          <p:cNvPr id="8" name="Content Placeholder 7">
            <a:extLst>
              <a:ext uri="{FF2B5EF4-FFF2-40B4-BE49-F238E27FC236}">
                <a16:creationId xmlns:a16="http://schemas.microsoft.com/office/drawing/2014/main" id="{C4798A24-A53B-EAA2-4009-1AA505DB1831}"/>
              </a:ext>
            </a:extLst>
          </p:cNvPr>
          <p:cNvSpPr>
            <a:spLocks noGrp="1"/>
          </p:cNvSpPr>
          <p:nvPr>
            <p:ph sz="quarter" idx="4"/>
          </p:nvPr>
        </p:nvSpPr>
        <p:spPr>
          <a:xfrm>
            <a:off x="3398292" y="945234"/>
            <a:ext cx="8345546" cy="5657279"/>
          </a:xfrm>
        </p:spPr>
        <p:txBody>
          <a:bodyPr>
            <a:normAutofit fontScale="70000" lnSpcReduction="20000"/>
          </a:bodyPr>
          <a:lstStyle/>
          <a:p>
            <a:pPr marL="342900" indent="-342900" algn="just">
              <a:lnSpc>
                <a:spcPct val="107000"/>
              </a:lnSpc>
              <a:spcBef>
                <a:spcPts val="1200"/>
              </a:spcBef>
              <a:spcAft>
                <a:spcPts val="1200"/>
              </a:spcAft>
              <a:buFont typeface="+mj-lt"/>
              <a:buAutoNum type="arabicPeriod"/>
            </a:pPr>
            <a:r>
              <a:rPr lang="en-GB" sz="2600" dirty="0">
                <a:effectLst/>
                <a:latin typeface="Arial" panose="020B0604020202020204" pitchFamily="34" charset="0"/>
                <a:ea typeface="Calibri" panose="020F0502020204030204" pitchFamily="34" charset="0"/>
                <a:cs typeface="Times New Roman" panose="02020603050405020304" pitchFamily="18" charset="0"/>
              </a:rPr>
              <a:t>For relational work to build better communications and interactions with Involvement Partners and emphasise their value to the Trust. </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200"/>
              </a:spcBef>
              <a:spcAft>
                <a:spcPts val="1200"/>
              </a:spcAft>
              <a:buFont typeface="+mj-lt"/>
              <a:buAutoNum type="arabicPeriod"/>
            </a:pPr>
            <a:r>
              <a:rPr lang="en-GB" sz="2600" dirty="0">
                <a:effectLst/>
                <a:latin typeface="Arial" panose="020B0604020202020204" pitchFamily="34" charset="0"/>
                <a:ea typeface="Calibri" panose="020F0502020204030204" pitchFamily="34" charset="0"/>
                <a:cs typeface="Times New Roman" panose="02020603050405020304" pitchFamily="18" charset="0"/>
              </a:rPr>
              <a:t>To build better channels of communication, infrastructure and connection between clinical teams and The Involvement team.</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200"/>
              </a:spcBef>
              <a:spcAft>
                <a:spcPts val="1200"/>
              </a:spcAft>
              <a:buFont typeface="+mj-lt"/>
              <a:buAutoNum type="arabicPeriod"/>
            </a:pPr>
            <a:r>
              <a:rPr lang="en-GB" sz="2600" dirty="0">
                <a:effectLst/>
                <a:latin typeface="Arial" panose="020B0604020202020204" pitchFamily="34" charset="0"/>
                <a:ea typeface="Calibri" panose="020F0502020204030204" pitchFamily="34" charset="0"/>
                <a:cs typeface="Times New Roman" panose="02020603050405020304" pitchFamily="18" charset="0"/>
              </a:rPr>
              <a:t>To implement use of individual narratives to develop a shared vision and create effective feedback loops (to reduce misalignments in perception).</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200"/>
              </a:spcBef>
              <a:spcAft>
                <a:spcPts val="1200"/>
              </a:spcAft>
              <a:buFont typeface="+mj-lt"/>
              <a:buAutoNum type="arabicPeriod"/>
            </a:pPr>
            <a:r>
              <a:rPr lang="en-GB" sz="2600" dirty="0">
                <a:effectLst/>
                <a:latin typeface="Arial" panose="020B0604020202020204" pitchFamily="34" charset="0"/>
                <a:ea typeface="Calibri" panose="020F0502020204030204" pitchFamily="34" charset="0"/>
                <a:cs typeface="Times New Roman" panose="02020603050405020304" pitchFamily="18" charset="0"/>
              </a:rPr>
              <a:t>To establish clarity regarding roles and responsibilities for coproduction, including refreshing policies and procedures from this angle. </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200"/>
              </a:spcBef>
              <a:spcAft>
                <a:spcPts val="1200"/>
              </a:spcAft>
              <a:buFont typeface="+mj-lt"/>
              <a:buAutoNum type="arabicPeriod"/>
            </a:pPr>
            <a:r>
              <a:rPr lang="en-GB" sz="2600" dirty="0">
                <a:effectLst/>
                <a:latin typeface="Arial" panose="020B0604020202020204" pitchFamily="34" charset="0"/>
                <a:ea typeface="Calibri" panose="020F0502020204030204" pitchFamily="34" charset="0"/>
                <a:cs typeface="Times New Roman" panose="02020603050405020304" pitchFamily="18" charset="0"/>
              </a:rPr>
              <a:t>To support and develop the Involvement team through knowledge and skills acquisition. </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200"/>
              </a:spcBef>
              <a:spcAft>
                <a:spcPts val="1200"/>
              </a:spcAft>
              <a:buFont typeface="+mj-lt"/>
              <a:buAutoNum type="arabicPeriod"/>
            </a:pPr>
            <a:r>
              <a:rPr lang="en-GB" sz="2600" dirty="0">
                <a:effectLst/>
                <a:latin typeface="Arial" panose="020B0604020202020204" pitchFamily="34" charset="0"/>
                <a:ea typeface="Calibri" panose="020F0502020204030204" pitchFamily="34" charset="0"/>
                <a:cs typeface="Times New Roman" panose="02020603050405020304" pitchFamily="18" charset="0"/>
              </a:rPr>
              <a:t>To design and develop key processes and forms for the Involvement team, to guide, advise on and support coproduction in service settings and support implementation of the Your Voice Matters Involvement Strategy. </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1200"/>
              </a:spcBef>
              <a:spcAft>
                <a:spcPts val="1200"/>
              </a:spcAft>
              <a:buFont typeface="+mj-lt"/>
              <a:buAutoNum type="arabicPeriod"/>
            </a:pPr>
            <a:r>
              <a:rPr lang="en-GB" sz="2600" dirty="0">
                <a:effectLst/>
                <a:latin typeface="Arial" panose="020B0604020202020204" pitchFamily="34" charset="0"/>
                <a:ea typeface="Calibri" panose="020F0502020204030204" pitchFamily="34" charset="0"/>
                <a:cs typeface="Times New Roman" panose="02020603050405020304" pitchFamily="18" charset="0"/>
              </a:rPr>
              <a:t>To establish rewards and support and supervision structures, to monitor performance including outcomes  and recognise coproduction in practice. </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055253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D6FDB-49C7-964A-F119-B09130A49C68}"/>
              </a:ext>
            </a:extLst>
          </p:cNvPr>
          <p:cNvSpPr>
            <a:spLocks noGrp="1"/>
          </p:cNvSpPr>
          <p:nvPr>
            <p:ph type="title"/>
          </p:nvPr>
        </p:nvSpPr>
        <p:spPr>
          <a:xfrm>
            <a:off x="215080" y="144379"/>
            <a:ext cx="11885178" cy="443198"/>
          </a:xfrm>
          <a:solidFill>
            <a:schemeClr val="bg1"/>
          </a:solidFill>
        </p:spPr>
        <p:txBody>
          <a:bodyPr>
            <a:noAutofit/>
          </a:bodyPr>
          <a:lstStyle/>
          <a:p>
            <a:r>
              <a:rPr lang="en-GB" sz="3200" b="1" dirty="0"/>
              <a:t>Patient and Carer Experience and Involvement Change proposal</a:t>
            </a:r>
          </a:p>
        </p:txBody>
      </p:sp>
      <p:sp>
        <p:nvSpPr>
          <p:cNvPr id="16" name="TextBox 15">
            <a:extLst>
              <a:ext uri="{FF2B5EF4-FFF2-40B4-BE49-F238E27FC236}">
                <a16:creationId xmlns:a16="http://schemas.microsoft.com/office/drawing/2014/main" id="{6A48E3CE-288B-223B-F21A-D16F22DD58D7}"/>
              </a:ext>
            </a:extLst>
          </p:cNvPr>
          <p:cNvSpPr txBox="1"/>
          <p:nvPr/>
        </p:nvSpPr>
        <p:spPr>
          <a:xfrm>
            <a:off x="4054962" y="3874760"/>
            <a:ext cx="1452731" cy="276999"/>
          </a:xfrm>
          <a:prstGeom prst="rect">
            <a:avLst/>
          </a:prstGeom>
          <a:noFill/>
        </p:spPr>
        <p:txBody>
          <a:bodyPr wrap="square" lIns="0" tIns="45720" rIns="91440" bIns="45720" rtlCol="0" anchor="t">
            <a:spAutoFit/>
          </a:bodyPr>
          <a:lstStyle/>
          <a:p>
            <a:pPr algn="ctr"/>
            <a:r>
              <a:rPr lang="en-GB" sz="1200">
                <a:solidFill>
                  <a:schemeClr val="tx2"/>
                </a:solidFill>
                <a:latin typeface="Calibri" panose="020F0502020204030204" pitchFamily="34" charset="0"/>
                <a:cs typeface="Calibri" panose="020F0502020204030204" pitchFamily="34" charset="0"/>
              </a:rPr>
              <a:t>Current state Mapped </a:t>
            </a:r>
          </a:p>
        </p:txBody>
      </p:sp>
      <p:sp>
        <p:nvSpPr>
          <p:cNvPr id="20" name="TextBox 19">
            <a:extLst>
              <a:ext uri="{FF2B5EF4-FFF2-40B4-BE49-F238E27FC236}">
                <a16:creationId xmlns:a16="http://schemas.microsoft.com/office/drawing/2014/main" id="{1E203EF3-34E0-3364-C8BF-47D5CC0805C9}"/>
              </a:ext>
            </a:extLst>
          </p:cNvPr>
          <p:cNvSpPr txBox="1"/>
          <p:nvPr/>
        </p:nvSpPr>
        <p:spPr>
          <a:xfrm>
            <a:off x="2869509" y="1820065"/>
            <a:ext cx="1448465" cy="276999"/>
          </a:xfrm>
          <a:prstGeom prst="rect">
            <a:avLst/>
          </a:prstGeom>
          <a:noFill/>
        </p:spPr>
        <p:txBody>
          <a:bodyPr wrap="square" lIns="0" tIns="45720" rIns="91440" bIns="45720" rtlCol="0" anchor="t">
            <a:spAutoFit/>
          </a:bodyPr>
          <a:lstStyle/>
          <a:p>
            <a:pPr algn="ctr"/>
            <a:r>
              <a:rPr lang="en-GB" sz="1200">
                <a:solidFill>
                  <a:schemeClr val="tx2"/>
                </a:solidFill>
                <a:latin typeface="Calibri" panose="020F0502020204030204" pitchFamily="34" charset="0"/>
                <a:cs typeface="Calibri" panose="020F0502020204030204" pitchFamily="34" charset="0"/>
              </a:rPr>
              <a:t>Design Agreed</a:t>
            </a:r>
          </a:p>
        </p:txBody>
      </p:sp>
      <p:sp>
        <p:nvSpPr>
          <p:cNvPr id="23" name="TextBox 22">
            <a:extLst>
              <a:ext uri="{FF2B5EF4-FFF2-40B4-BE49-F238E27FC236}">
                <a16:creationId xmlns:a16="http://schemas.microsoft.com/office/drawing/2014/main" id="{79BDC709-6707-7B62-56E3-37A0BEDE8C1D}"/>
              </a:ext>
            </a:extLst>
          </p:cNvPr>
          <p:cNvSpPr txBox="1"/>
          <p:nvPr/>
        </p:nvSpPr>
        <p:spPr>
          <a:xfrm rot="16200000">
            <a:off x="9611753" y="1983276"/>
            <a:ext cx="1800000" cy="276999"/>
          </a:xfrm>
          <a:prstGeom prst="rect">
            <a:avLst/>
          </a:prstGeom>
          <a:noFill/>
        </p:spPr>
        <p:txBody>
          <a:bodyPr wrap="square" lIns="0" rtlCol="0">
            <a:spAutoFit/>
          </a:bodyPr>
          <a:lstStyle/>
          <a:p>
            <a:pPr algn="ctr"/>
            <a:endParaRPr lang="en-GB" sz="1200">
              <a:solidFill>
                <a:schemeClr val="tx2"/>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775960A7-EAD7-C720-E359-257BA9A8A0CE}"/>
              </a:ext>
            </a:extLst>
          </p:cNvPr>
          <p:cNvSpPr txBox="1"/>
          <p:nvPr/>
        </p:nvSpPr>
        <p:spPr>
          <a:xfrm rot="-2640000">
            <a:off x="10254921" y="4151138"/>
            <a:ext cx="2221995" cy="307777"/>
          </a:xfrm>
          <a:prstGeom prst="rect">
            <a:avLst/>
          </a:prstGeom>
          <a:noFill/>
        </p:spPr>
        <p:txBody>
          <a:bodyPr wrap="square" lIns="0" tIns="45720" rIns="91440" bIns="45720" rtlCol="0" anchor="t">
            <a:spAutoFit/>
          </a:bodyPr>
          <a:lstStyle/>
          <a:p>
            <a:pPr algn="ctr"/>
            <a:r>
              <a:rPr lang="en-GB" sz="1400" b="1">
                <a:solidFill>
                  <a:schemeClr val="tx2"/>
                </a:solidFill>
              </a:rPr>
              <a:t> </a:t>
            </a:r>
            <a:endParaRPr lang="en-US">
              <a:solidFill>
                <a:schemeClr val="tx2"/>
              </a:solidFill>
            </a:endParaRPr>
          </a:p>
        </p:txBody>
      </p:sp>
      <p:grpSp>
        <p:nvGrpSpPr>
          <p:cNvPr id="12" name="Group 11">
            <a:extLst>
              <a:ext uri="{FF2B5EF4-FFF2-40B4-BE49-F238E27FC236}">
                <a16:creationId xmlns:a16="http://schemas.microsoft.com/office/drawing/2014/main" id="{D66F3B92-1784-6F3E-542E-9FC694513C6F}"/>
              </a:ext>
            </a:extLst>
          </p:cNvPr>
          <p:cNvGrpSpPr/>
          <p:nvPr/>
        </p:nvGrpSpPr>
        <p:grpSpPr>
          <a:xfrm>
            <a:off x="65233" y="616920"/>
            <a:ext cx="11913953" cy="6087839"/>
            <a:chOff x="-119721" y="956588"/>
            <a:chExt cx="12255000" cy="6205985"/>
          </a:xfrm>
        </p:grpSpPr>
        <p:sp>
          <p:nvSpPr>
            <p:cNvPr id="42" name="Rectangle 41">
              <a:extLst>
                <a:ext uri="{FF2B5EF4-FFF2-40B4-BE49-F238E27FC236}">
                  <a16:creationId xmlns:a16="http://schemas.microsoft.com/office/drawing/2014/main" id="{342D04CC-2335-DFA9-D980-B8DA040D00A2}"/>
                </a:ext>
              </a:extLst>
            </p:cNvPr>
            <p:cNvSpPr/>
            <p:nvPr/>
          </p:nvSpPr>
          <p:spPr>
            <a:xfrm>
              <a:off x="489119" y="1437020"/>
              <a:ext cx="10263883" cy="5356072"/>
            </a:xfrm>
            <a:custGeom>
              <a:avLst/>
              <a:gdLst>
                <a:gd name="connsiteX0" fmla="*/ 0 w 9108000"/>
                <a:gd name="connsiteY0" fmla="*/ 0 h 4536000"/>
                <a:gd name="connsiteX1" fmla="*/ 9108000 w 9108000"/>
                <a:gd name="connsiteY1" fmla="*/ 0 h 4536000"/>
                <a:gd name="connsiteX2" fmla="*/ 9108000 w 9108000"/>
                <a:gd name="connsiteY2" fmla="*/ 4536000 h 4536000"/>
                <a:gd name="connsiteX3" fmla="*/ 0 w 9108000"/>
                <a:gd name="connsiteY3" fmla="*/ 4536000 h 4536000"/>
                <a:gd name="connsiteX4" fmla="*/ 0 w 9108000"/>
                <a:gd name="connsiteY4" fmla="*/ 0 h 4536000"/>
                <a:gd name="connsiteX0" fmla="*/ 24063 w 9132063"/>
                <a:gd name="connsiteY0" fmla="*/ 0 h 4620222"/>
                <a:gd name="connsiteX1" fmla="*/ 9132063 w 9132063"/>
                <a:gd name="connsiteY1" fmla="*/ 0 h 4620222"/>
                <a:gd name="connsiteX2" fmla="*/ 9132063 w 9132063"/>
                <a:gd name="connsiteY2" fmla="*/ 4536000 h 4620222"/>
                <a:gd name="connsiteX3" fmla="*/ 0 w 9132063"/>
                <a:gd name="connsiteY3" fmla="*/ 4620222 h 4620222"/>
                <a:gd name="connsiteX4" fmla="*/ 24063 w 9132063"/>
                <a:gd name="connsiteY4" fmla="*/ 0 h 4620222"/>
                <a:gd name="connsiteX0" fmla="*/ 24063 w 9132063"/>
                <a:gd name="connsiteY0" fmla="*/ 0 h 4620222"/>
                <a:gd name="connsiteX1" fmla="*/ 9132063 w 9132063"/>
                <a:gd name="connsiteY1" fmla="*/ 0 h 4620222"/>
                <a:gd name="connsiteX2" fmla="*/ 9132063 w 9132063"/>
                <a:gd name="connsiteY2" fmla="*/ 4536000 h 4620222"/>
                <a:gd name="connsiteX3" fmla="*/ 0 w 9132063"/>
                <a:gd name="connsiteY3" fmla="*/ 4620222 h 4620222"/>
                <a:gd name="connsiteX4" fmla="*/ 24063 w 9132063"/>
                <a:gd name="connsiteY4" fmla="*/ 0 h 4620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063" h="4620222">
                  <a:moveTo>
                    <a:pt x="24063" y="0"/>
                  </a:moveTo>
                  <a:lnTo>
                    <a:pt x="9132063" y="0"/>
                  </a:lnTo>
                  <a:lnTo>
                    <a:pt x="9132063" y="4536000"/>
                  </a:lnTo>
                  <a:lnTo>
                    <a:pt x="0" y="4620222"/>
                  </a:lnTo>
                  <a:cubicBezTo>
                    <a:pt x="20053" y="3140306"/>
                    <a:pt x="16042" y="1540074"/>
                    <a:pt x="24063"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1" name="Partial Circle 40">
              <a:extLst>
                <a:ext uri="{FF2B5EF4-FFF2-40B4-BE49-F238E27FC236}">
                  <a16:creationId xmlns:a16="http://schemas.microsoft.com/office/drawing/2014/main" id="{79B51909-C3A7-4A44-6BF5-C82AAAF33DF2}"/>
                </a:ext>
              </a:extLst>
            </p:cNvPr>
            <p:cNvSpPr/>
            <p:nvPr/>
          </p:nvSpPr>
          <p:spPr>
            <a:xfrm>
              <a:off x="805103" y="1324072"/>
              <a:ext cx="11330176" cy="5104256"/>
            </a:xfrm>
            <a:custGeom>
              <a:avLst/>
              <a:gdLst>
                <a:gd name="connsiteX0" fmla="*/ 8011422 w 16008421"/>
                <a:gd name="connsiteY0" fmla="*/ 8035667 h 8035669"/>
                <a:gd name="connsiteX1" fmla="*/ 90 w 16008421"/>
                <a:gd name="connsiteY1" fmla="*/ 4036872 h 8035669"/>
                <a:gd name="connsiteX2" fmla="*/ 8004211 w 16008421"/>
                <a:gd name="connsiteY2" fmla="*/ 4017835 h 8035669"/>
                <a:gd name="connsiteX3" fmla="*/ 8011422 w 16008421"/>
                <a:gd name="connsiteY3" fmla="*/ 8035667 h 8035669"/>
                <a:gd name="connsiteX0" fmla="*/ 8011332 w 8011332"/>
                <a:gd name="connsiteY0" fmla="*/ 4017832 h 4017833"/>
                <a:gd name="connsiteX1" fmla="*/ 0 w 8011332"/>
                <a:gd name="connsiteY1" fmla="*/ 19037 h 4017833"/>
                <a:gd name="connsiteX2" fmla="*/ 8004121 w 8011332"/>
                <a:gd name="connsiteY2" fmla="*/ 0 h 4017833"/>
                <a:gd name="connsiteX3" fmla="*/ 8011332 w 8011332"/>
                <a:gd name="connsiteY3" fmla="*/ 4017832 h 4017833"/>
                <a:gd name="connsiteX0" fmla="*/ 8011332 w 8011332"/>
                <a:gd name="connsiteY0" fmla="*/ 4017832 h 4017833"/>
                <a:gd name="connsiteX1" fmla="*/ 0 w 8011332"/>
                <a:gd name="connsiteY1" fmla="*/ 19037 h 4017833"/>
                <a:gd name="connsiteX2" fmla="*/ 8004121 w 8011332"/>
                <a:gd name="connsiteY2" fmla="*/ 0 h 4017833"/>
                <a:gd name="connsiteX3" fmla="*/ 8011332 w 8011332"/>
                <a:gd name="connsiteY3" fmla="*/ 4017832 h 4017833"/>
                <a:gd name="connsiteX0" fmla="*/ 8011332 w 8011332"/>
                <a:gd name="connsiteY0" fmla="*/ 4017832 h 4066053"/>
                <a:gd name="connsiteX1" fmla="*/ 0 w 8011332"/>
                <a:gd name="connsiteY1" fmla="*/ 19037 h 4066053"/>
                <a:gd name="connsiteX2" fmla="*/ 8004121 w 8011332"/>
                <a:gd name="connsiteY2" fmla="*/ 0 h 4066053"/>
                <a:gd name="connsiteX3" fmla="*/ 8011332 w 8011332"/>
                <a:gd name="connsiteY3" fmla="*/ 4017832 h 4066053"/>
                <a:gd name="connsiteX0" fmla="*/ 8328947 w 8328947"/>
                <a:gd name="connsiteY0" fmla="*/ 4017832 h 4154826"/>
                <a:gd name="connsiteX1" fmla="*/ 2476596 w 8328947"/>
                <a:gd name="connsiteY1" fmla="*/ 3164015 h 4154826"/>
                <a:gd name="connsiteX2" fmla="*/ 317615 w 8328947"/>
                <a:gd name="connsiteY2" fmla="*/ 19037 h 4154826"/>
                <a:gd name="connsiteX3" fmla="*/ 8321736 w 8328947"/>
                <a:gd name="connsiteY3" fmla="*/ 0 h 4154826"/>
                <a:gd name="connsiteX4" fmla="*/ 8328947 w 8328947"/>
                <a:gd name="connsiteY4" fmla="*/ 4017832 h 4154826"/>
                <a:gd name="connsiteX0" fmla="*/ 8319549 w 8319549"/>
                <a:gd name="connsiteY0" fmla="*/ 4017832 h 4154826"/>
                <a:gd name="connsiteX1" fmla="*/ 2467198 w 8319549"/>
                <a:gd name="connsiteY1" fmla="*/ 3164015 h 4154826"/>
                <a:gd name="connsiteX2" fmla="*/ 308217 w 8319549"/>
                <a:gd name="connsiteY2" fmla="*/ 19037 h 4154826"/>
                <a:gd name="connsiteX3" fmla="*/ 8312338 w 8319549"/>
                <a:gd name="connsiteY3" fmla="*/ 0 h 4154826"/>
                <a:gd name="connsiteX4" fmla="*/ 8319549 w 8319549"/>
                <a:gd name="connsiteY4" fmla="*/ 4017832 h 4154826"/>
                <a:gd name="connsiteX0" fmla="*/ 8056411 w 8056411"/>
                <a:gd name="connsiteY0" fmla="*/ 4017832 h 4154826"/>
                <a:gd name="connsiteX1" fmla="*/ 2204060 w 8056411"/>
                <a:gd name="connsiteY1" fmla="*/ 3164015 h 4154826"/>
                <a:gd name="connsiteX2" fmla="*/ 45079 w 8056411"/>
                <a:gd name="connsiteY2" fmla="*/ 19037 h 4154826"/>
                <a:gd name="connsiteX3" fmla="*/ 8049200 w 8056411"/>
                <a:gd name="connsiteY3" fmla="*/ 0 h 4154826"/>
                <a:gd name="connsiteX4" fmla="*/ 8056411 w 8056411"/>
                <a:gd name="connsiteY4" fmla="*/ 4017832 h 4154826"/>
                <a:gd name="connsiteX0" fmla="*/ 8015541 w 8015541"/>
                <a:gd name="connsiteY0" fmla="*/ 4017832 h 4154826"/>
                <a:gd name="connsiteX1" fmla="*/ 2163190 w 8015541"/>
                <a:gd name="connsiteY1" fmla="*/ 3164015 h 4154826"/>
                <a:gd name="connsiteX2" fmla="*/ 4209 w 8015541"/>
                <a:gd name="connsiteY2" fmla="*/ 19037 h 4154826"/>
                <a:gd name="connsiteX3" fmla="*/ 8008330 w 8015541"/>
                <a:gd name="connsiteY3" fmla="*/ 0 h 4154826"/>
                <a:gd name="connsiteX4" fmla="*/ 8015541 w 8015541"/>
                <a:gd name="connsiteY4" fmla="*/ 4017832 h 4154826"/>
                <a:gd name="connsiteX0" fmla="*/ 8015541 w 8015541"/>
                <a:gd name="connsiteY0" fmla="*/ 4017832 h 4069508"/>
                <a:gd name="connsiteX1" fmla="*/ 2163190 w 8015541"/>
                <a:gd name="connsiteY1" fmla="*/ 3164015 h 4069508"/>
                <a:gd name="connsiteX2" fmla="*/ 4209 w 8015541"/>
                <a:gd name="connsiteY2" fmla="*/ 19037 h 4069508"/>
                <a:gd name="connsiteX3" fmla="*/ 8008330 w 8015541"/>
                <a:gd name="connsiteY3" fmla="*/ 0 h 4069508"/>
                <a:gd name="connsiteX4" fmla="*/ 8015541 w 8015541"/>
                <a:gd name="connsiteY4" fmla="*/ 4017832 h 4069508"/>
                <a:gd name="connsiteX0" fmla="*/ 8015541 w 8015541"/>
                <a:gd name="connsiteY0" fmla="*/ 4017832 h 4090695"/>
                <a:gd name="connsiteX1" fmla="*/ 2163190 w 8015541"/>
                <a:gd name="connsiteY1" fmla="*/ 3164015 h 4090695"/>
                <a:gd name="connsiteX2" fmla="*/ 4209 w 8015541"/>
                <a:gd name="connsiteY2" fmla="*/ 19037 h 4090695"/>
                <a:gd name="connsiteX3" fmla="*/ 8008330 w 8015541"/>
                <a:gd name="connsiteY3" fmla="*/ 0 h 4090695"/>
                <a:gd name="connsiteX4" fmla="*/ 8015541 w 8015541"/>
                <a:gd name="connsiteY4" fmla="*/ 4017832 h 4090695"/>
                <a:gd name="connsiteX0" fmla="*/ 8015541 w 8015541"/>
                <a:gd name="connsiteY0" fmla="*/ 4017832 h 4097401"/>
                <a:gd name="connsiteX1" fmla="*/ 2163190 w 8015541"/>
                <a:gd name="connsiteY1" fmla="*/ 3164015 h 4097401"/>
                <a:gd name="connsiteX2" fmla="*/ 4209 w 8015541"/>
                <a:gd name="connsiteY2" fmla="*/ 19037 h 4097401"/>
                <a:gd name="connsiteX3" fmla="*/ 8008330 w 8015541"/>
                <a:gd name="connsiteY3" fmla="*/ 0 h 4097401"/>
                <a:gd name="connsiteX4" fmla="*/ 8015541 w 8015541"/>
                <a:gd name="connsiteY4" fmla="*/ 4017832 h 4097401"/>
                <a:gd name="connsiteX0" fmla="*/ 8005982 w 8005982"/>
                <a:gd name="connsiteY0" fmla="*/ 4017832 h 4097401"/>
                <a:gd name="connsiteX1" fmla="*/ 2153631 w 8005982"/>
                <a:gd name="connsiteY1" fmla="*/ 3164015 h 4097401"/>
                <a:gd name="connsiteX2" fmla="*/ 4247 w 8005982"/>
                <a:gd name="connsiteY2" fmla="*/ 9373 h 4097401"/>
                <a:gd name="connsiteX3" fmla="*/ 7998771 w 8005982"/>
                <a:gd name="connsiteY3" fmla="*/ 0 h 4097401"/>
                <a:gd name="connsiteX4" fmla="*/ 8005982 w 8005982"/>
                <a:gd name="connsiteY4" fmla="*/ 4017832 h 4097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5982" h="4097401">
                  <a:moveTo>
                    <a:pt x="8005982" y="4017832"/>
                  </a:moveTo>
                  <a:cubicBezTo>
                    <a:pt x="6842880" y="4272118"/>
                    <a:pt x="3278686" y="3898127"/>
                    <a:pt x="2153631" y="3164015"/>
                  </a:cubicBezTo>
                  <a:cubicBezTo>
                    <a:pt x="913659" y="2573749"/>
                    <a:pt x="-73005" y="1339984"/>
                    <a:pt x="4247" y="9373"/>
                  </a:cubicBezTo>
                  <a:lnTo>
                    <a:pt x="7998771" y="0"/>
                  </a:lnTo>
                  <a:cubicBezTo>
                    <a:pt x="8001175" y="1339277"/>
                    <a:pt x="8003578" y="2678555"/>
                    <a:pt x="8005982" y="4017832"/>
                  </a:cubicBezTo>
                  <a:close/>
                </a:path>
              </a:pathLst>
            </a:custGeom>
            <a:solidFill>
              <a:schemeClr val="accent4">
                <a:lumMod val="40000"/>
                <a:lumOff val="60000"/>
                <a:alpha val="37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44" name="Partial Circle 40">
              <a:extLst>
                <a:ext uri="{FF2B5EF4-FFF2-40B4-BE49-F238E27FC236}">
                  <a16:creationId xmlns:a16="http://schemas.microsoft.com/office/drawing/2014/main" id="{4A98A079-EAF2-5BB0-BE4D-D5449F6C97B9}"/>
                </a:ext>
              </a:extLst>
            </p:cNvPr>
            <p:cNvSpPr/>
            <p:nvPr/>
          </p:nvSpPr>
          <p:spPr>
            <a:xfrm>
              <a:off x="2406160" y="1483884"/>
              <a:ext cx="9659760" cy="4164759"/>
            </a:xfrm>
            <a:custGeom>
              <a:avLst/>
              <a:gdLst>
                <a:gd name="connsiteX0" fmla="*/ 8011422 w 16008421"/>
                <a:gd name="connsiteY0" fmla="*/ 8035667 h 8035669"/>
                <a:gd name="connsiteX1" fmla="*/ 90 w 16008421"/>
                <a:gd name="connsiteY1" fmla="*/ 4036872 h 8035669"/>
                <a:gd name="connsiteX2" fmla="*/ 8004211 w 16008421"/>
                <a:gd name="connsiteY2" fmla="*/ 4017835 h 8035669"/>
                <a:gd name="connsiteX3" fmla="*/ 8011422 w 16008421"/>
                <a:gd name="connsiteY3" fmla="*/ 8035667 h 8035669"/>
                <a:gd name="connsiteX0" fmla="*/ 8011332 w 8011332"/>
                <a:gd name="connsiteY0" fmla="*/ 4017832 h 4017833"/>
                <a:gd name="connsiteX1" fmla="*/ 0 w 8011332"/>
                <a:gd name="connsiteY1" fmla="*/ 19037 h 4017833"/>
                <a:gd name="connsiteX2" fmla="*/ 8004121 w 8011332"/>
                <a:gd name="connsiteY2" fmla="*/ 0 h 4017833"/>
                <a:gd name="connsiteX3" fmla="*/ 8011332 w 8011332"/>
                <a:gd name="connsiteY3" fmla="*/ 4017832 h 4017833"/>
                <a:gd name="connsiteX0" fmla="*/ 8011332 w 8011332"/>
                <a:gd name="connsiteY0" fmla="*/ 4017832 h 4017833"/>
                <a:gd name="connsiteX1" fmla="*/ 0 w 8011332"/>
                <a:gd name="connsiteY1" fmla="*/ 19037 h 4017833"/>
                <a:gd name="connsiteX2" fmla="*/ 8004121 w 8011332"/>
                <a:gd name="connsiteY2" fmla="*/ 0 h 4017833"/>
                <a:gd name="connsiteX3" fmla="*/ 8011332 w 8011332"/>
                <a:gd name="connsiteY3" fmla="*/ 4017832 h 4017833"/>
                <a:gd name="connsiteX0" fmla="*/ 8011332 w 8011332"/>
                <a:gd name="connsiteY0" fmla="*/ 4017832 h 4066053"/>
                <a:gd name="connsiteX1" fmla="*/ 0 w 8011332"/>
                <a:gd name="connsiteY1" fmla="*/ 19037 h 4066053"/>
                <a:gd name="connsiteX2" fmla="*/ 8004121 w 8011332"/>
                <a:gd name="connsiteY2" fmla="*/ 0 h 4066053"/>
                <a:gd name="connsiteX3" fmla="*/ 8011332 w 8011332"/>
                <a:gd name="connsiteY3" fmla="*/ 4017832 h 4066053"/>
                <a:gd name="connsiteX0" fmla="*/ 8328947 w 8328947"/>
                <a:gd name="connsiteY0" fmla="*/ 4017832 h 4154826"/>
                <a:gd name="connsiteX1" fmla="*/ 2476596 w 8328947"/>
                <a:gd name="connsiteY1" fmla="*/ 3164015 h 4154826"/>
                <a:gd name="connsiteX2" fmla="*/ 317615 w 8328947"/>
                <a:gd name="connsiteY2" fmla="*/ 19037 h 4154826"/>
                <a:gd name="connsiteX3" fmla="*/ 8321736 w 8328947"/>
                <a:gd name="connsiteY3" fmla="*/ 0 h 4154826"/>
                <a:gd name="connsiteX4" fmla="*/ 8328947 w 8328947"/>
                <a:gd name="connsiteY4" fmla="*/ 4017832 h 4154826"/>
                <a:gd name="connsiteX0" fmla="*/ 8319549 w 8319549"/>
                <a:gd name="connsiteY0" fmla="*/ 4017832 h 4154826"/>
                <a:gd name="connsiteX1" fmla="*/ 2467198 w 8319549"/>
                <a:gd name="connsiteY1" fmla="*/ 3164015 h 4154826"/>
                <a:gd name="connsiteX2" fmla="*/ 308217 w 8319549"/>
                <a:gd name="connsiteY2" fmla="*/ 19037 h 4154826"/>
                <a:gd name="connsiteX3" fmla="*/ 8312338 w 8319549"/>
                <a:gd name="connsiteY3" fmla="*/ 0 h 4154826"/>
                <a:gd name="connsiteX4" fmla="*/ 8319549 w 8319549"/>
                <a:gd name="connsiteY4" fmla="*/ 4017832 h 4154826"/>
                <a:gd name="connsiteX0" fmla="*/ 8056411 w 8056411"/>
                <a:gd name="connsiteY0" fmla="*/ 4017832 h 4154826"/>
                <a:gd name="connsiteX1" fmla="*/ 2204060 w 8056411"/>
                <a:gd name="connsiteY1" fmla="*/ 3164015 h 4154826"/>
                <a:gd name="connsiteX2" fmla="*/ 45079 w 8056411"/>
                <a:gd name="connsiteY2" fmla="*/ 19037 h 4154826"/>
                <a:gd name="connsiteX3" fmla="*/ 8049200 w 8056411"/>
                <a:gd name="connsiteY3" fmla="*/ 0 h 4154826"/>
                <a:gd name="connsiteX4" fmla="*/ 8056411 w 8056411"/>
                <a:gd name="connsiteY4" fmla="*/ 4017832 h 4154826"/>
                <a:gd name="connsiteX0" fmla="*/ 8015541 w 8015541"/>
                <a:gd name="connsiteY0" fmla="*/ 4017832 h 4154826"/>
                <a:gd name="connsiteX1" fmla="*/ 2163190 w 8015541"/>
                <a:gd name="connsiteY1" fmla="*/ 3164015 h 4154826"/>
                <a:gd name="connsiteX2" fmla="*/ 4209 w 8015541"/>
                <a:gd name="connsiteY2" fmla="*/ 19037 h 4154826"/>
                <a:gd name="connsiteX3" fmla="*/ 8008330 w 8015541"/>
                <a:gd name="connsiteY3" fmla="*/ 0 h 4154826"/>
                <a:gd name="connsiteX4" fmla="*/ 8015541 w 8015541"/>
                <a:gd name="connsiteY4" fmla="*/ 4017832 h 4154826"/>
                <a:gd name="connsiteX0" fmla="*/ 8015541 w 8015541"/>
                <a:gd name="connsiteY0" fmla="*/ 4017832 h 4069508"/>
                <a:gd name="connsiteX1" fmla="*/ 2163190 w 8015541"/>
                <a:gd name="connsiteY1" fmla="*/ 3164015 h 4069508"/>
                <a:gd name="connsiteX2" fmla="*/ 4209 w 8015541"/>
                <a:gd name="connsiteY2" fmla="*/ 19037 h 4069508"/>
                <a:gd name="connsiteX3" fmla="*/ 8008330 w 8015541"/>
                <a:gd name="connsiteY3" fmla="*/ 0 h 4069508"/>
                <a:gd name="connsiteX4" fmla="*/ 8015541 w 8015541"/>
                <a:gd name="connsiteY4" fmla="*/ 4017832 h 4069508"/>
                <a:gd name="connsiteX0" fmla="*/ 8015541 w 8015541"/>
                <a:gd name="connsiteY0" fmla="*/ 4017832 h 4090695"/>
                <a:gd name="connsiteX1" fmla="*/ 2163190 w 8015541"/>
                <a:gd name="connsiteY1" fmla="*/ 3164015 h 4090695"/>
                <a:gd name="connsiteX2" fmla="*/ 4209 w 8015541"/>
                <a:gd name="connsiteY2" fmla="*/ 19037 h 4090695"/>
                <a:gd name="connsiteX3" fmla="*/ 8008330 w 8015541"/>
                <a:gd name="connsiteY3" fmla="*/ 0 h 4090695"/>
                <a:gd name="connsiteX4" fmla="*/ 8015541 w 8015541"/>
                <a:gd name="connsiteY4" fmla="*/ 4017832 h 4090695"/>
                <a:gd name="connsiteX0" fmla="*/ 8015541 w 8015541"/>
                <a:gd name="connsiteY0" fmla="*/ 4017832 h 4097401"/>
                <a:gd name="connsiteX1" fmla="*/ 2163190 w 8015541"/>
                <a:gd name="connsiteY1" fmla="*/ 3164015 h 4097401"/>
                <a:gd name="connsiteX2" fmla="*/ 4209 w 8015541"/>
                <a:gd name="connsiteY2" fmla="*/ 19037 h 4097401"/>
                <a:gd name="connsiteX3" fmla="*/ 8008330 w 8015541"/>
                <a:gd name="connsiteY3" fmla="*/ 0 h 4097401"/>
                <a:gd name="connsiteX4" fmla="*/ 8015541 w 8015541"/>
                <a:gd name="connsiteY4" fmla="*/ 4017832 h 4097401"/>
                <a:gd name="connsiteX0" fmla="*/ 8005982 w 8005982"/>
                <a:gd name="connsiteY0" fmla="*/ 4017832 h 4097401"/>
                <a:gd name="connsiteX1" fmla="*/ 2153631 w 8005982"/>
                <a:gd name="connsiteY1" fmla="*/ 3164015 h 4097401"/>
                <a:gd name="connsiteX2" fmla="*/ 4247 w 8005982"/>
                <a:gd name="connsiteY2" fmla="*/ 9373 h 4097401"/>
                <a:gd name="connsiteX3" fmla="*/ 7998771 w 8005982"/>
                <a:gd name="connsiteY3" fmla="*/ 0 h 4097401"/>
                <a:gd name="connsiteX4" fmla="*/ 8005982 w 8005982"/>
                <a:gd name="connsiteY4" fmla="*/ 4017832 h 4097401"/>
                <a:gd name="connsiteX0" fmla="*/ 8005800 w 8005800"/>
                <a:gd name="connsiteY0" fmla="*/ 4017832 h 4092202"/>
                <a:gd name="connsiteX1" fmla="*/ 2201319 w 8005800"/>
                <a:gd name="connsiteY1" fmla="*/ 3116362 h 4092202"/>
                <a:gd name="connsiteX2" fmla="*/ 4065 w 8005800"/>
                <a:gd name="connsiteY2" fmla="*/ 9373 h 4092202"/>
                <a:gd name="connsiteX3" fmla="*/ 7998589 w 8005800"/>
                <a:gd name="connsiteY3" fmla="*/ 0 h 4092202"/>
                <a:gd name="connsiteX4" fmla="*/ 8005800 w 8005800"/>
                <a:gd name="connsiteY4" fmla="*/ 4017832 h 4092202"/>
                <a:gd name="connsiteX0" fmla="*/ 8001735 w 8001735"/>
                <a:gd name="connsiteY0" fmla="*/ 4017832 h 4092202"/>
                <a:gd name="connsiteX1" fmla="*/ 2197254 w 8001735"/>
                <a:gd name="connsiteY1" fmla="*/ 3116362 h 4092202"/>
                <a:gd name="connsiteX2" fmla="*/ 0 w 8001735"/>
                <a:gd name="connsiteY2" fmla="*/ 9373 h 4092202"/>
                <a:gd name="connsiteX3" fmla="*/ 7994524 w 8001735"/>
                <a:gd name="connsiteY3" fmla="*/ 0 h 4092202"/>
                <a:gd name="connsiteX4" fmla="*/ 8001735 w 8001735"/>
                <a:gd name="connsiteY4" fmla="*/ 4017832 h 4092202"/>
                <a:gd name="connsiteX0" fmla="*/ 8037638 w 8037638"/>
                <a:gd name="connsiteY0" fmla="*/ 4020372 h 4094742"/>
                <a:gd name="connsiteX1" fmla="*/ 2233157 w 8037638"/>
                <a:gd name="connsiteY1" fmla="*/ 3118902 h 4094742"/>
                <a:gd name="connsiteX2" fmla="*/ 0 w 8037638"/>
                <a:gd name="connsiteY2" fmla="*/ 0 h 4094742"/>
                <a:gd name="connsiteX3" fmla="*/ 8030427 w 8037638"/>
                <a:gd name="connsiteY3" fmla="*/ 2540 h 4094742"/>
                <a:gd name="connsiteX4" fmla="*/ 8037638 w 8037638"/>
                <a:gd name="connsiteY4" fmla="*/ 4020372 h 409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7638" h="4094742">
                  <a:moveTo>
                    <a:pt x="8037638" y="4020372"/>
                  </a:moveTo>
                  <a:cubicBezTo>
                    <a:pt x="6874536" y="4274658"/>
                    <a:pt x="3358212" y="3853014"/>
                    <a:pt x="2233157" y="3118902"/>
                  </a:cubicBezTo>
                  <a:cubicBezTo>
                    <a:pt x="993185" y="2528636"/>
                    <a:pt x="34445" y="1330611"/>
                    <a:pt x="0" y="0"/>
                  </a:cubicBezTo>
                  <a:lnTo>
                    <a:pt x="8030427" y="2540"/>
                  </a:lnTo>
                  <a:cubicBezTo>
                    <a:pt x="8032831" y="1341817"/>
                    <a:pt x="8035234" y="2681095"/>
                    <a:pt x="8037638" y="4020372"/>
                  </a:cubicBezTo>
                  <a:close/>
                </a:path>
              </a:pathLst>
            </a:custGeom>
            <a:solidFill>
              <a:schemeClr val="accent1">
                <a:lumMod val="25000"/>
                <a:lumOff val="75000"/>
                <a:alpha val="37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45" name="Partial Circle 40">
              <a:extLst>
                <a:ext uri="{FF2B5EF4-FFF2-40B4-BE49-F238E27FC236}">
                  <a16:creationId xmlns:a16="http://schemas.microsoft.com/office/drawing/2014/main" id="{94DB84E5-D6B7-4243-1260-EA571A40F288}"/>
                </a:ext>
              </a:extLst>
            </p:cNvPr>
            <p:cNvSpPr/>
            <p:nvPr/>
          </p:nvSpPr>
          <p:spPr>
            <a:xfrm>
              <a:off x="5800679" y="1464341"/>
              <a:ext cx="6334600" cy="2851096"/>
            </a:xfrm>
            <a:custGeom>
              <a:avLst/>
              <a:gdLst>
                <a:gd name="connsiteX0" fmla="*/ 8011422 w 16008421"/>
                <a:gd name="connsiteY0" fmla="*/ 8035667 h 8035669"/>
                <a:gd name="connsiteX1" fmla="*/ 90 w 16008421"/>
                <a:gd name="connsiteY1" fmla="*/ 4036872 h 8035669"/>
                <a:gd name="connsiteX2" fmla="*/ 8004211 w 16008421"/>
                <a:gd name="connsiteY2" fmla="*/ 4017835 h 8035669"/>
                <a:gd name="connsiteX3" fmla="*/ 8011422 w 16008421"/>
                <a:gd name="connsiteY3" fmla="*/ 8035667 h 8035669"/>
                <a:gd name="connsiteX0" fmla="*/ 8011332 w 8011332"/>
                <a:gd name="connsiteY0" fmla="*/ 4017832 h 4017833"/>
                <a:gd name="connsiteX1" fmla="*/ 0 w 8011332"/>
                <a:gd name="connsiteY1" fmla="*/ 19037 h 4017833"/>
                <a:gd name="connsiteX2" fmla="*/ 8004121 w 8011332"/>
                <a:gd name="connsiteY2" fmla="*/ 0 h 4017833"/>
                <a:gd name="connsiteX3" fmla="*/ 8011332 w 8011332"/>
                <a:gd name="connsiteY3" fmla="*/ 4017832 h 4017833"/>
                <a:gd name="connsiteX0" fmla="*/ 8011332 w 8011332"/>
                <a:gd name="connsiteY0" fmla="*/ 4017832 h 4017833"/>
                <a:gd name="connsiteX1" fmla="*/ 0 w 8011332"/>
                <a:gd name="connsiteY1" fmla="*/ 19037 h 4017833"/>
                <a:gd name="connsiteX2" fmla="*/ 8004121 w 8011332"/>
                <a:gd name="connsiteY2" fmla="*/ 0 h 4017833"/>
                <a:gd name="connsiteX3" fmla="*/ 8011332 w 8011332"/>
                <a:gd name="connsiteY3" fmla="*/ 4017832 h 4017833"/>
                <a:gd name="connsiteX0" fmla="*/ 8011332 w 8011332"/>
                <a:gd name="connsiteY0" fmla="*/ 4017832 h 4066053"/>
                <a:gd name="connsiteX1" fmla="*/ 0 w 8011332"/>
                <a:gd name="connsiteY1" fmla="*/ 19037 h 4066053"/>
                <a:gd name="connsiteX2" fmla="*/ 8004121 w 8011332"/>
                <a:gd name="connsiteY2" fmla="*/ 0 h 4066053"/>
                <a:gd name="connsiteX3" fmla="*/ 8011332 w 8011332"/>
                <a:gd name="connsiteY3" fmla="*/ 4017832 h 4066053"/>
                <a:gd name="connsiteX0" fmla="*/ 8328947 w 8328947"/>
                <a:gd name="connsiteY0" fmla="*/ 4017832 h 4154826"/>
                <a:gd name="connsiteX1" fmla="*/ 2476596 w 8328947"/>
                <a:gd name="connsiteY1" fmla="*/ 3164015 h 4154826"/>
                <a:gd name="connsiteX2" fmla="*/ 317615 w 8328947"/>
                <a:gd name="connsiteY2" fmla="*/ 19037 h 4154826"/>
                <a:gd name="connsiteX3" fmla="*/ 8321736 w 8328947"/>
                <a:gd name="connsiteY3" fmla="*/ 0 h 4154826"/>
                <a:gd name="connsiteX4" fmla="*/ 8328947 w 8328947"/>
                <a:gd name="connsiteY4" fmla="*/ 4017832 h 4154826"/>
                <a:gd name="connsiteX0" fmla="*/ 8319549 w 8319549"/>
                <a:gd name="connsiteY0" fmla="*/ 4017832 h 4154826"/>
                <a:gd name="connsiteX1" fmla="*/ 2467198 w 8319549"/>
                <a:gd name="connsiteY1" fmla="*/ 3164015 h 4154826"/>
                <a:gd name="connsiteX2" fmla="*/ 308217 w 8319549"/>
                <a:gd name="connsiteY2" fmla="*/ 19037 h 4154826"/>
                <a:gd name="connsiteX3" fmla="*/ 8312338 w 8319549"/>
                <a:gd name="connsiteY3" fmla="*/ 0 h 4154826"/>
                <a:gd name="connsiteX4" fmla="*/ 8319549 w 8319549"/>
                <a:gd name="connsiteY4" fmla="*/ 4017832 h 4154826"/>
                <a:gd name="connsiteX0" fmla="*/ 8056411 w 8056411"/>
                <a:gd name="connsiteY0" fmla="*/ 4017832 h 4154826"/>
                <a:gd name="connsiteX1" fmla="*/ 2204060 w 8056411"/>
                <a:gd name="connsiteY1" fmla="*/ 3164015 h 4154826"/>
                <a:gd name="connsiteX2" fmla="*/ 45079 w 8056411"/>
                <a:gd name="connsiteY2" fmla="*/ 19037 h 4154826"/>
                <a:gd name="connsiteX3" fmla="*/ 8049200 w 8056411"/>
                <a:gd name="connsiteY3" fmla="*/ 0 h 4154826"/>
                <a:gd name="connsiteX4" fmla="*/ 8056411 w 8056411"/>
                <a:gd name="connsiteY4" fmla="*/ 4017832 h 4154826"/>
                <a:gd name="connsiteX0" fmla="*/ 8015541 w 8015541"/>
                <a:gd name="connsiteY0" fmla="*/ 4017832 h 4154826"/>
                <a:gd name="connsiteX1" fmla="*/ 2163190 w 8015541"/>
                <a:gd name="connsiteY1" fmla="*/ 3164015 h 4154826"/>
                <a:gd name="connsiteX2" fmla="*/ 4209 w 8015541"/>
                <a:gd name="connsiteY2" fmla="*/ 19037 h 4154826"/>
                <a:gd name="connsiteX3" fmla="*/ 8008330 w 8015541"/>
                <a:gd name="connsiteY3" fmla="*/ 0 h 4154826"/>
                <a:gd name="connsiteX4" fmla="*/ 8015541 w 8015541"/>
                <a:gd name="connsiteY4" fmla="*/ 4017832 h 4154826"/>
                <a:gd name="connsiteX0" fmla="*/ 8015541 w 8015541"/>
                <a:gd name="connsiteY0" fmla="*/ 4017832 h 4069508"/>
                <a:gd name="connsiteX1" fmla="*/ 2163190 w 8015541"/>
                <a:gd name="connsiteY1" fmla="*/ 3164015 h 4069508"/>
                <a:gd name="connsiteX2" fmla="*/ 4209 w 8015541"/>
                <a:gd name="connsiteY2" fmla="*/ 19037 h 4069508"/>
                <a:gd name="connsiteX3" fmla="*/ 8008330 w 8015541"/>
                <a:gd name="connsiteY3" fmla="*/ 0 h 4069508"/>
                <a:gd name="connsiteX4" fmla="*/ 8015541 w 8015541"/>
                <a:gd name="connsiteY4" fmla="*/ 4017832 h 4069508"/>
                <a:gd name="connsiteX0" fmla="*/ 8015541 w 8015541"/>
                <a:gd name="connsiteY0" fmla="*/ 4017832 h 4090695"/>
                <a:gd name="connsiteX1" fmla="*/ 2163190 w 8015541"/>
                <a:gd name="connsiteY1" fmla="*/ 3164015 h 4090695"/>
                <a:gd name="connsiteX2" fmla="*/ 4209 w 8015541"/>
                <a:gd name="connsiteY2" fmla="*/ 19037 h 4090695"/>
                <a:gd name="connsiteX3" fmla="*/ 8008330 w 8015541"/>
                <a:gd name="connsiteY3" fmla="*/ 0 h 4090695"/>
                <a:gd name="connsiteX4" fmla="*/ 8015541 w 8015541"/>
                <a:gd name="connsiteY4" fmla="*/ 4017832 h 4090695"/>
                <a:gd name="connsiteX0" fmla="*/ 8015541 w 8015541"/>
                <a:gd name="connsiteY0" fmla="*/ 4017832 h 4097401"/>
                <a:gd name="connsiteX1" fmla="*/ 2163190 w 8015541"/>
                <a:gd name="connsiteY1" fmla="*/ 3164015 h 4097401"/>
                <a:gd name="connsiteX2" fmla="*/ 4209 w 8015541"/>
                <a:gd name="connsiteY2" fmla="*/ 19037 h 4097401"/>
                <a:gd name="connsiteX3" fmla="*/ 8008330 w 8015541"/>
                <a:gd name="connsiteY3" fmla="*/ 0 h 4097401"/>
                <a:gd name="connsiteX4" fmla="*/ 8015541 w 8015541"/>
                <a:gd name="connsiteY4" fmla="*/ 4017832 h 4097401"/>
                <a:gd name="connsiteX0" fmla="*/ 8005982 w 8005982"/>
                <a:gd name="connsiteY0" fmla="*/ 4017832 h 4097401"/>
                <a:gd name="connsiteX1" fmla="*/ 2153631 w 8005982"/>
                <a:gd name="connsiteY1" fmla="*/ 3164015 h 4097401"/>
                <a:gd name="connsiteX2" fmla="*/ 4247 w 8005982"/>
                <a:gd name="connsiteY2" fmla="*/ 9373 h 4097401"/>
                <a:gd name="connsiteX3" fmla="*/ 7998771 w 8005982"/>
                <a:gd name="connsiteY3" fmla="*/ 0 h 4097401"/>
                <a:gd name="connsiteX4" fmla="*/ 8005982 w 8005982"/>
                <a:gd name="connsiteY4" fmla="*/ 4017832 h 4097401"/>
                <a:gd name="connsiteX0" fmla="*/ 8005800 w 8005800"/>
                <a:gd name="connsiteY0" fmla="*/ 4017832 h 4092202"/>
                <a:gd name="connsiteX1" fmla="*/ 2201319 w 8005800"/>
                <a:gd name="connsiteY1" fmla="*/ 3116362 h 4092202"/>
                <a:gd name="connsiteX2" fmla="*/ 4065 w 8005800"/>
                <a:gd name="connsiteY2" fmla="*/ 9373 h 4092202"/>
                <a:gd name="connsiteX3" fmla="*/ 7998589 w 8005800"/>
                <a:gd name="connsiteY3" fmla="*/ 0 h 4092202"/>
                <a:gd name="connsiteX4" fmla="*/ 8005800 w 8005800"/>
                <a:gd name="connsiteY4" fmla="*/ 4017832 h 4092202"/>
                <a:gd name="connsiteX0" fmla="*/ 8001735 w 8001735"/>
                <a:gd name="connsiteY0" fmla="*/ 4017832 h 4092202"/>
                <a:gd name="connsiteX1" fmla="*/ 2197254 w 8001735"/>
                <a:gd name="connsiteY1" fmla="*/ 3116362 h 4092202"/>
                <a:gd name="connsiteX2" fmla="*/ 0 w 8001735"/>
                <a:gd name="connsiteY2" fmla="*/ 9373 h 4092202"/>
                <a:gd name="connsiteX3" fmla="*/ 7994524 w 8001735"/>
                <a:gd name="connsiteY3" fmla="*/ 0 h 4092202"/>
                <a:gd name="connsiteX4" fmla="*/ 8001735 w 8001735"/>
                <a:gd name="connsiteY4" fmla="*/ 4017832 h 4092202"/>
                <a:gd name="connsiteX0" fmla="*/ 8001735 w 8001735"/>
                <a:gd name="connsiteY0" fmla="*/ 4017832 h 4086136"/>
                <a:gd name="connsiteX1" fmla="*/ 2130572 w 8001735"/>
                <a:gd name="connsiteY1" fmla="*/ 3052672 h 4086136"/>
                <a:gd name="connsiteX2" fmla="*/ 0 w 8001735"/>
                <a:gd name="connsiteY2" fmla="*/ 9373 h 4086136"/>
                <a:gd name="connsiteX3" fmla="*/ 7994524 w 8001735"/>
                <a:gd name="connsiteY3" fmla="*/ 0 h 4086136"/>
                <a:gd name="connsiteX4" fmla="*/ 8001735 w 8001735"/>
                <a:gd name="connsiteY4" fmla="*/ 4017832 h 4086136"/>
                <a:gd name="connsiteX0" fmla="*/ 8001735 w 8001735"/>
                <a:gd name="connsiteY0" fmla="*/ 4017832 h 4086134"/>
                <a:gd name="connsiteX1" fmla="*/ 2130572 w 8001735"/>
                <a:gd name="connsiteY1" fmla="*/ 3052672 h 4086134"/>
                <a:gd name="connsiteX2" fmla="*/ 0 w 8001735"/>
                <a:gd name="connsiteY2" fmla="*/ 9373 h 4086134"/>
                <a:gd name="connsiteX3" fmla="*/ 7994524 w 8001735"/>
                <a:gd name="connsiteY3" fmla="*/ 0 h 4086134"/>
                <a:gd name="connsiteX4" fmla="*/ 8001735 w 8001735"/>
                <a:gd name="connsiteY4" fmla="*/ 4017832 h 408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735" h="4086134">
                  <a:moveTo>
                    <a:pt x="8001735" y="4017832"/>
                  </a:moveTo>
                  <a:cubicBezTo>
                    <a:pt x="6838633" y="4272118"/>
                    <a:pt x="3255627" y="3786784"/>
                    <a:pt x="2130572" y="3052672"/>
                  </a:cubicBezTo>
                  <a:cubicBezTo>
                    <a:pt x="935055" y="2356256"/>
                    <a:pt x="34445" y="1339984"/>
                    <a:pt x="0" y="9373"/>
                  </a:cubicBezTo>
                  <a:lnTo>
                    <a:pt x="7994524" y="0"/>
                  </a:lnTo>
                  <a:cubicBezTo>
                    <a:pt x="7996928" y="1339277"/>
                    <a:pt x="7999331" y="2678555"/>
                    <a:pt x="8001735" y="4017832"/>
                  </a:cubicBezTo>
                  <a:close/>
                </a:path>
              </a:pathLst>
            </a:custGeom>
            <a:solidFill>
              <a:schemeClr val="accent1">
                <a:lumMod val="50000"/>
                <a:lumOff val="50000"/>
                <a:alpha val="37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6" name="Partial Circle 40">
              <a:extLst>
                <a:ext uri="{FF2B5EF4-FFF2-40B4-BE49-F238E27FC236}">
                  <a16:creationId xmlns:a16="http://schemas.microsoft.com/office/drawing/2014/main" id="{49405CAA-FD7E-3972-9978-1198FC7E9A8C}"/>
                </a:ext>
              </a:extLst>
            </p:cNvPr>
            <p:cNvSpPr/>
            <p:nvPr/>
          </p:nvSpPr>
          <p:spPr>
            <a:xfrm>
              <a:off x="8016049" y="1437020"/>
              <a:ext cx="4101581" cy="1762884"/>
            </a:xfrm>
            <a:custGeom>
              <a:avLst/>
              <a:gdLst>
                <a:gd name="connsiteX0" fmla="*/ 8011422 w 16008421"/>
                <a:gd name="connsiteY0" fmla="*/ 8035667 h 8035669"/>
                <a:gd name="connsiteX1" fmla="*/ 90 w 16008421"/>
                <a:gd name="connsiteY1" fmla="*/ 4036872 h 8035669"/>
                <a:gd name="connsiteX2" fmla="*/ 8004211 w 16008421"/>
                <a:gd name="connsiteY2" fmla="*/ 4017835 h 8035669"/>
                <a:gd name="connsiteX3" fmla="*/ 8011422 w 16008421"/>
                <a:gd name="connsiteY3" fmla="*/ 8035667 h 8035669"/>
                <a:gd name="connsiteX0" fmla="*/ 8011332 w 8011332"/>
                <a:gd name="connsiteY0" fmla="*/ 4017832 h 4017833"/>
                <a:gd name="connsiteX1" fmla="*/ 0 w 8011332"/>
                <a:gd name="connsiteY1" fmla="*/ 19037 h 4017833"/>
                <a:gd name="connsiteX2" fmla="*/ 8004121 w 8011332"/>
                <a:gd name="connsiteY2" fmla="*/ 0 h 4017833"/>
                <a:gd name="connsiteX3" fmla="*/ 8011332 w 8011332"/>
                <a:gd name="connsiteY3" fmla="*/ 4017832 h 4017833"/>
                <a:gd name="connsiteX0" fmla="*/ 8011332 w 8011332"/>
                <a:gd name="connsiteY0" fmla="*/ 4017832 h 4017833"/>
                <a:gd name="connsiteX1" fmla="*/ 0 w 8011332"/>
                <a:gd name="connsiteY1" fmla="*/ 19037 h 4017833"/>
                <a:gd name="connsiteX2" fmla="*/ 8004121 w 8011332"/>
                <a:gd name="connsiteY2" fmla="*/ 0 h 4017833"/>
                <a:gd name="connsiteX3" fmla="*/ 8011332 w 8011332"/>
                <a:gd name="connsiteY3" fmla="*/ 4017832 h 4017833"/>
                <a:gd name="connsiteX0" fmla="*/ 8011332 w 8011332"/>
                <a:gd name="connsiteY0" fmla="*/ 4017832 h 4066053"/>
                <a:gd name="connsiteX1" fmla="*/ 0 w 8011332"/>
                <a:gd name="connsiteY1" fmla="*/ 19037 h 4066053"/>
                <a:gd name="connsiteX2" fmla="*/ 8004121 w 8011332"/>
                <a:gd name="connsiteY2" fmla="*/ 0 h 4066053"/>
                <a:gd name="connsiteX3" fmla="*/ 8011332 w 8011332"/>
                <a:gd name="connsiteY3" fmla="*/ 4017832 h 4066053"/>
                <a:gd name="connsiteX0" fmla="*/ 8328947 w 8328947"/>
                <a:gd name="connsiteY0" fmla="*/ 4017832 h 4154826"/>
                <a:gd name="connsiteX1" fmla="*/ 2476596 w 8328947"/>
                <a:gd name="connsiteY1" fmla="*/ 3164015 h 4154826"/>
                <a:gd name="connsiteX2" fmla="*/ 317615 w 8328947"/>
                <a:gd name="connsiteY2" fmla="*/ 19037 h 4154826"/>
                <a:gd name="connsiteX3" fmla="*/ 8321736 w 8328947"/>
                <a:gd name="connsiteY3" fmla="*/ 0 h 4154826"/>
                <a:gd name="connsiteX4" fmla="*/ 8328947 w 8328947"/>
                <a:gd name="connsiteY4" fmla="*/ 4017832 h 4154826"/>
                <a:gd name="connsiteX0" fmla="*/ 8319549 w 8319549"/>
                <a:gd name="connsiteY0" fmla="*/ 4017832 h 4154826"/>
                <a:gd name="connsiteX1" fmla="*/ 2467198 w 8319549"/>
                <a:gd name="connsiteY1" fmla="*/ 3164015 h 4154826"/>
                <a:gd name="connsiteX2" fmla="*/ 308217 w 8319549"/>
                <a:gd name="connsiteY2" fmla="*/ 19037 h 4154826"/>
                <a:gd name="connsiteX3" fmla="*/ 8312338 w 8319549"/>
                <a:gd name="connsiteY3" fmla="*/ 0 h 4154826"/>
                <a:gd name="connsiteX4" fmla="*/ 8319549 w 8319549"/>
                <a:gd name="connsiteY4" fmla="*/ 4017832 h 4154826"/>
                <a:gd name="connsiteX0" fmla="*/ 8056411 w 8056411"/>
                <a:gd name="connsiteY0" fmla="*/ 4017832 h 4154826"/>
                <a:gd name="connsiteX1" fmla="*/ 2204060 w 8056411"/>
                <a:gd name="connsiteY1" fmla="*/ 3164015 h 4154826"/>
                <a:gd name="connsiteX2" fmla="*/ 45079 w 8056411"/>
                <a:gd name="connsiteY2" fmla="*/ 19037 h 4154826"/>
                <a:gd name="connsiteX3" fmla="*/ 8049200 w 8056411"/>
                <a:gd name="connsiteY3" fmla="*/ 0 h 4154826"/>
                <a:gd name="connsiteX4" fmla="*/ 8056411 w 8056411"/>
                <a:gd name="connsiteY4" fmla="*/ 4017832 h 4154826"/>
                <a:gd name="connsiteX0" fmla="*/ 8015541 w 8015541"/>
                <a:gd name="connsiteY0" fmla="*/ 4017832 h 4154826"/>
                <a:gd name="connsiteX1" fmla="*/ 2163190 w 8015541"/>
                <a:gd name="connsiteY1" fmla="*/ 3164015 h 4154826"/>
                <a:gd name="connsiteX2" fmla="*/ 4209 w 8015541"/>
                <a:gd name="connsiteY2" fmla="*/ 19037 h 4154826"/>
                <a:gd name="connsiteX3" fmla="*/ 8008330 w 8015541"/>
                <a:gd name="connsiteY3" fmla="*/ 0 h 4154826"/>
                <a:gd name="connsiteX4" fmla="*/ 8015541 w 8015541"/>
                <a:gd name="connsiteY4" fmla="*/ 4017832 h 4154826"/>
                <a:gd name="connsiteX0" fmla="*/ 8015541 w 8015541"/>
                <a:gd name="connsiteY0" fmla="*/ 4017832 h 4069508"/>
                <a:gd name="connsiteX1" fmla="*/ 2163190 w 8015541"/>
                <a:gd name="connsiteY1" fmla="*/ 3164015 h 4069508"/>
                <a:gd name="connsiteX2" fmla="*/ 4209 w 8015541"/>
                <a:gd name="connsiteY2" fmla="*/ 19037 h 4069508"/>
                <a:gd name="connsiteX3" fmla="*/ 8008330 w 8015541"/>
                <a:gd name="connsiteY3" fmla="*/ 0 h 4069508"/>
                <a:gd name="connsiteX4" fmla="*/ 8015541 w 8015541"/>
                <a:gd name="connsiteY4" fmla="*/ 4017832 h 4069508"/>
                <a:gd name="connsiteX0" fmla="*/ 8015541 w 8015541"/>
                <a:gd name="connsiteY0" fmla="*/ 4017832 h 4090695"/>
                <a:gd name="connsiteX1" fmla="*/ 2163190 w 8015541"/>
                <a:gd name="connsiteY1" fmla="*/ 3164015 h 4090695"/>
                <a:gd name="connsiteX2" fmla="*/ 4209 w 8015541"/>
                <a:gd name="connsiteY2" fmla="*/ 19037 h 4090695"/>
                <a:gd name="connsiteX3" fmla="*/ 8008330 w 8015541"/>
                <a:gd name="connsiteY3" fmla="*/ 0 h 4090695"/>
                <a:gd name="connsiteX4" fmla="*/ 8015541 w 8015541"/>
                <a:gd name="connsiteY4" fmla="*/ 4017832 h 4090695"/>
                <a:gd name="connsiteX0" fmla="*/ 8015541 w 8015541"/>
                <a:gd name="connsiteY0" fmla="*/ 4017832 h 4097401"/>
                <a:gd name="connsiteX1" fmla="*/ 2163190 w 8015541"/>
                <a:gd name="connsiteY1" fmla="*/ 3164015 h 4097401"/>
                <a:gd name="connsiteX2" fmla="*/ 4209 w 8015541"/>
                <a:gd name="connsiteY2" fmla="*/ 19037 h 4097401"/>
                <a:gd name="connsiteX3" fmla="*/ 8008330 w 8015541"/>
                <a:gd name="connsiteY3" fmla="*/ 0 h 4097401"/>
                <a:gd name="connsiteX4" fmla="*/ 8015541 w 8015541"/>
                <a:gd name="connsiteY4" fmla="*/ 4017832 h 4097401"/>
                <a:gd name="connsiteX0" fmla="*/ 8005982 w 8005982"/>
                <a:gd name="connsiteY0" fmla="*/ 4017832 h 4097401"/>
                <a:gd name="connsiteX1" fmla="*/ 2153631 w 8005982"/>
                <a:gd name="connsiteY1" fmla="*/ 3164015 h 4097401"/>
                <a:gd name="connsiteX2" fmla="*/ 4247 w 8005982"/>
                <a:gd name="connsiteY2" fmla="*/ 9373 h 4097401"/>
                <a:gd name="connsiteX3" fmla="*/ 7998771 w 8005982"/>
                <a:gd name="connsiteY3" fmla="*/ 0 h 4097401"/>
                <a:gd name="connsiteX4" fmla="*/ 8005982 w 8005982"/>
                <a:gd name="connsiteY4" fmla="*/ 4017832 h 4097401"/>
                <a:gd name="connsiteX0" fmla="*/ 8005800 w 8005800"/>
                <a:gd name="connsiteY0" fmla="*/ 4017832 h 4092202"/>
                <a:gd name="connsiteX1" fmla="*/ 2201319 w 8005800"/>
                <a:gd name="connsiteY1" fmla="*/ 3116362 h 4092202"/>
                <a:gd name="connsiteX2" fmla="*/ 4065 w 8005800"/>
                <a:gd name="connsiteY2" fmla="*/ 9373 h 4092202"/>
                <a:gd name="connsiteX3" fmla="*/ 7998589 w 8005800"/>
                <a:gd name="connsiteY3" fmla="*/ 0 h 4092202"/>
                <a:gd name="connsiteX4" fmla="*/ 8005800 w 8005800"/>
                <a:gd name="connsiteY4" fmla="*/ 4017832 h 4092202"/>
                <a:gd name="connsiteX0" fmla="*/ 8001735 w 8001735"/>
                <a:gd name="connsiteY0" fmla="*/ 4017832 h 4092202"/>
                <a:gd name="connsiteX1" fmla="*/ 2197254 w 8001735"/>
                <a:gd name="connsiteY1" fmla="*/ 3116362 h 4092202"/>
                <a:gd name="connsiteX2" fmla="*/ 0 w 8001735"/>
                <a:gd name="connsiteY2" fmla="*/ 9373 h 4092202"/>
                <a:gd name="connsiteX3" fmla="*/ 7994524 w 8001735"/>
                <a:gd name="connsiteY3" fmla="*/ 0 h 4092202"/>
                <a:gd name="connsiteX4" fmla="*/ 8001735 w 8001735"/>
                <a:gd name="connsiteY4" fmla="*/ 4017832 h 4092202"/>
                <a:gd name="connsiteX0" fmla="*/ 8001735 w 8001735"/>
                <a:gd name="connsiteY0" fmla="*/ 4017832 h 4086136"/>
                <a:gd name="connsiteX1" fmla="*/ 2130572 w 8001735"/>
                <a:gd name="connsiteY1" fmla="*/ 3052672 h 4086136"/>
                <a:gd name="connsiteX2" fmla="*/ 0 w 8001735"/>
                <a:gd name="connsiteY2" fmla="*/ 9373 h 4086136"/>
                <a:gd name="connsiteX3" fmla="*/ 7994524 w 8001735"/>
                <a:gd name="connsiteY3" fmla="*/ 0 h 4086136"/>
                <a:gd name="connsiteX4" fmla="*/ 8001735 w 8001735"/>
                <a:gd name="connsiteY4" fmla="*/ 4017832 h 4086136"/>
                <a:gd name="connsiteX0" fmla="*/ 8001735 w 8001735"/>
                <a:gd name="connsiteY0" fmla="*/ 4017832 h 4086134"/>
                <a:gd name="connsiteX1" fmla="*/ 2130572 w 8001735"/>
                <a:gd name="connsiteY1" fmla="*/ 3052672 h 4086134"/>
                <a:gd name="connsiteX2" fmla="*/ 0 w 8001735"/>
                <a:gd name="connsiteY2" fmla="*/ 9373 h 4086134"/>
                <a:gd name="connsiteX3" fmla="*/ 7994524 w 8001735"/>
                <a:gd name="connsiteY3" fmla="*/ 0 h 4086134"/>
                <a:gd name="connsiteX4" fmla="*/ 8001735 w 8001735"/>
                <a:gd name="connsiteY4" fmla="*/ 4017832 h 408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735" h="4086134">
                  <a:moveTo>
                    <a:pt x="8001735" y="4017832"/>
                  </a:moveTo>
                  <a:cubicBezTo>
                    <a:pt x="6838633" y="4272118"/>
                    <a:pt x="3255627" y="3786784"/>
                    <a:pt x="2130572" y="3052672"/>
                  </a:cubicBezTo>
                  <a:cubicBezTo>
                    <a:pt x="935055" y="2356256"/>
                    <a:pt x="34445" y="1339984"/>
                    <a:pt x="0" y="9373"/>
                  </a:cubicBezTo>
                  <a:lnTo>
                    <a:pt x="7994524" y="0"/>
                  </a:lnTo>
                  <a:cubicBezTo>
                    <a:pt x="7996928" y="1339277"/>
                    <a:pt x="7999331" y="2678555"/>
                    <a:pt x="8001735" y="4017832"/>
                  </a:cubicBezTo>
                  <a:close/>
                </a:path>
              </a:pathLst>
            </a:custGeom>
            <a:solidFill>
              <a:schemeClr val="tx2">
                <a:lumMod val="75000"/>
                <a:lumOff val="25000"/>
                <a:alpha val="37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3" name="TextBox 2">
              <a:extLst>
                <a:ext uri="{FF2B5EF4-FFF2-40B4-BE49-F238E27FC236}">
                  <a16:creationId xmlns:a16="http://schemas.microsoft.com/office/drawing/2014/main" id="{F66D618D-0764-8DF2-4EDE-9B1CB44BE0D4}"/>
                </a:ext>
              </a:extLst>
            </p:cNvPr>
            <p:cNvSpPr txBox="1"/>
            <p:nvPr/>
          </p:nvSpPr>
          <p:spPr>
            <a:xfrm>
              <a:off x="380728" y="956588"/>
              <a:ext cx="759169" cy="169277"/>
            </a:xfrm>
            <a:prstGeom prst="rect">
              <a:avLst/>
            </a:prstGeom>
            <a:solidFill>
              <a:schemeClr val="tx1"/>
            </a:solidFill>
          </p:spPr>
          <p:txBody>
            <a:bodyPr wrap="square" lIns="0" tIns="0" rIns="0" bIns="0" rtlCol="0">
              <a:spAutoFit/>
            </a:bodyPr>
            <a:lstStyle/>
            <a:p>
              <a:pPr algn="ctr"/>
              <a:r>
                <a:rPr lang="en-GB" sz="1100" b="1">
                  <a:solidFill>
                    <a:schemeClr val="bg1"/>
                  </a:solidFill>
                </a:rPr>
                <a:t>2022/23</a:t>
              </a:r>
            </a:p>
          </p:txBody>
        </p:sp>
        <p:sp>
          <p:nvSpPr>
            <p:cNvPr id="5" name="TextBox 4">
              <a:extLst>
                <a:ext uri="{FF2B5EF4-FFF2-40B4-BE49-F238E27FC236}">
                  <a16:creationId xmlns:a16="http://schemas.microsoft.com/office/drawing/2014/main" id="{ED3F63D7-DC01-251B-9A69-2A9C908AB229}"/>
                </a:ext>
              </a:extLst>
            </p:cNvPr>
            <p:cNvSpPr txBox="1"/>
            <p:nvPr/>
          </p:nvSpPr>
          <p:spPr>
            <a:xfrm>
              <a:off x="817746" y="1156259"/>
              <a:ext cx="1610714" cy="282375"/>
            </a:xfrm>
            <a:prstGeom prst="rect">
              <a:avLst/>
            </a:prstGeom>
            <a:solidFill>
              <a:schemeClr val="tx1"/>
            </a:solidFill>
          </p:spPr>
          <p:txBody>
            <a:bodyPr wrap="square" lIns="0" tIns="0" rIns="0" bIns="0" rtlCol="0">
              <a:spAutoFit/>
            </a:bodyPr>
            <a:lstStyle/>
            <a:p>
              <a:pPr algn="ctr"/>
              <a:r>
                <a:rPr lang="en-GB" b="1" dirty="0">
                  <a:solidFill>
                    <a:schemeClr val="bg1"/>
                  </a:solidFill>
                </a:rPr>
                <a:t>November</a:t>
              </a:r>
            </a:p>
          </p:txBody>
        </p:sp>
        <p:sp>
          <p:nvSpPr>
            <p:cNvPr id="6" name="TextBox 5">
              <a:extLst>
                <a:ext uri="{FF2B5EF4-FFF2-40B4-BE49-F238E27FC236}">
                  <a16:creationId xmlns:a16="http://schemas.microsoft.com/office/drawing/2014/main" id="{FF287187-A628-6936-92C6-70C9169467B4}"/>
                </a:ext>
              </a:extLst>
            </p:cNvPr>
            <p:cNvSpPr txBox="1"/>
            <p:nvPr/>
          </p:nvSpPr>
          <p:spPr>
            <a:xfrm>
              <a:off x="2414169" y="1168621"/>
              <a:ext cx="3374447" cy="282375"/>
            </a:xfrm>
            <a:prstGeom prst="rect">
              <a:avLst/>
            </a:prstGeom>
            <a:solidFill>
              <a:schemeClr val="tx1"/>
            </a:solidFill>
          </p:spPr>
          <p:txBody>
            <a:bodyPr wrap="square" lIns="0" tIns="0" rIns="0" bIns="0" rtlCol="0">
              <a:spAutoFit/>
            </a:bodyPr>
            <a:lstStyle/>
            <a:p>
              <a:pPr algn="ctr"/>
              <a:r>
                <a:rPr lang="en-GB" b="1" dirty="0">
                  <a:solidFill>
                    <a:schemeClr val="bg1"/>
                  </a:solidFill>
                </a:rPr>
                <a:t>December</a:t>
              </a:r>
            </a:p>
          </p:txBody>
        </p:sp>
        <p:sp>
          <p:nvSpPr>
            <p:cNvPr id="7" name="TextBox 6">
              <a:extLst>
                <a:ext uri="{FF2B5EF4-FFF2-40B4-BE49-F238E27FC236}">
                  <a16:creationId xmlns:a16="http://schemas.microsoft.com/office/drawing/2014/main" id="{AFBA4DAD-3073-08B0-8888-C00D2DE80498}"/>
                </a:ext>
              </a:extLst>
            </p:cNvPr>
            <p:cNvSpPr txBox="1"/>
            <p:nvPr/>
          </p:nvSpPr>
          <p:spPr>
            <a:xfrm>
              <a:off x="5771929" y="1168169"/>
              <a:ext cx="2303537" cy="282375"/>
            </a:xfrm>
            <a:prstGeom prst="rect">
              <a:avLst/>
            </a:prstGeom>
            <a:solidFill>
              <a:schemeClr val="tx1"/>
            </a:solidFill>
          </p:spPr>
          <p:txBody>
            <a:bodyPr wrap="square" lIns="0" tIns="0" rIns="0" bIns="0" rtlCol="0">
              <a:spAutoFit/>
            </a:bodyPr>
            <a:lstStyle/>
            <a:p>
              <a:pPr algn="ctr"/>
              <a:r>
                <a:rPr lang="en-GB" b="1" dirty="0">
                  <a:solidFill>
                    <a:schemeClr val="bg1"/>
                  </a:solidFill>
                </a:rPr>
                <a:t>January</a:t>
              </a:r>
            </a:p>
          </p:txBody>
        </p:sp>
        <p:sp>
          <p:nvSpPr>
            <p:cNvPr id="8" name="TextBox 7">
              <a:extLst>
                <a:ext uri="{FF2B5EF4-FFF2-40B4-BE49-F238E27FC236}">
                  <a16:creationId xmlns:a16="http://schemas.microsoft.com/office/drawing/2014/main" id="{04A992F9-CFA2-53D4-933D-30FFEEC16F99}"/>
                </a:ext>
              </a:extLst>
            </p:cNvPr>
            <p:cNvSpPr txBox="1"/>
            <p:nvPr/>
          </p:nvSpPr>
          <p:spPr>
            <a:xfrm>
              <a:off x="8057662" y="1182252"/>
              <a:ext cx="2168520" cy="282375"/>
            </a:xfrm>
            <a:prstGeom prst="rect">
              <a:avLst/>
            </a:prstGeom>
            <a:solidFill>
              <a:schemeClr val="tx1"/>
            </a:solidFill>
          </p:spPr>
          <p:txBody>
            <a:bodyPr wrap="square" lIns="0" tIns="0" rIns="0" bIns="0" rtlCol="0">
              <a:spAutoFit/>
            </a:bodyPr>
            <a:lstStyle/>
            <a:p>
              <a:pPr algn="ctr"/>
              <a:r>
                <a:rPr lang="en-GB" b="1" dirty="0">
                  <a:solidFill>
                    <a:schemeClr val="bg1"/>
                  </a:solidFill>
                </a:rPr>
                <a:t>February / March</a:t>
              </a:r>
            </a:p>
          </p:txBody>
        </p:sp>
        <p:sp>
          <p:nvSpPr>
            <p:cNvPr id="9" name="Rectangle 8">
              <a:extLst>
                <a:ext uri="{FF2B5EF4-FFF2-40B4-BE49-F238E27FC236}">
                  <a16:creationId xmlns:a16="http://schemas.microsoft.com/office/drawing/2014/main" id="{979B251F-DF5C-32C8-6369-F5189ECED0AE}"/>
                </a:ext>
              </a:extLst>
            </p:cNvPr>
            <p:cNvSpPr/>
            <p:nvPr/>
          </p:nvSpPr>
          <p:spPr>
            <a:xfrm>
              <a:off x="1650093" y="1519381"/>
              <a:ext cx="9044214" cy="4662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Oval 9">
              <a:extLst>
                <a:ext uri="{FF2B5EF4-FFF2-40B4-BE49-F238E27FC236}">
                  <a16:creationId xmlns:a16="http://schemas.microsoft.com/office/drawing/2014/main" id="{0E156926-2D5D-E435-4AB8-A12967244EE8}"/>
                </a:ext>
              </a:extLst>
            </p:cNvPr>
            <p:cNvSpPr/>
            <p:nvPr/>
          </p:nvSpPr>
          <p:spPr>
            <a:xfrm>
              <a:off x="205975" y="5977797"/>
              <a:ext cx="1704737" cy="900000"/>
            </a:xfrm>
            <a:prstGeom prst="ellipse">
              <a:avLst/>
            </a:prstGeom>
            <a:solidFill>
              <a:schemeClr val="tx2">
                <a:lumMod val="75000"/>
                <a:lumOff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solidFill>
                    <a:schemeClr val="bg1"/>
                  </a:solidFill>
                </a:rPr>
                <a:t>Current Position</a:t>
              </a:r>
            </a:p>
          </p:txBody>
        </p:sp>
        <p:cxnSp>
          <p:nvCxnSpPr>
            <p:cNvPr id="19" name="Straight Connector 18">
              <a:extLst>
                <a:ext uri="{FF2B5EF4-FFF2-40B4-BE49-F238E27FC236}">
                  <a16:creationId xmlns:a16="http://schemas.microsoft.com/office/drawing/2014/main" id="{37976039-107F-BD5F-4713-13E4F9B9C530}"/>
                </a:ext>
              </a:extLst>
            </p:cNvPr>
            <p:cNvCxnSpPr>
              <a:cxnSpLocks/>
            </p:cNvCxnSpPr>
            <p:nvPr/>
          </p:nvCxnSpPr>
          <p:spPr>
            <a:xfrm flipV="1">
              <a:off x="2819888" y="1570415"/>
              <a:ext cx="7615747" cy="3145854"/>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06477F39-16DD-468F-61D2-5567F1BE5A03}"/>
                </a:ext>
              </a:extLst>
            </p:cNvPr>
            <p:cNvCxnSpPr>
              <a:cxnSpLocks/>
              <a:stCxn id="11" idx="2"/>
              <a:endCxn id="4" idx="2"/>
            </p:cNvCxnSpPr>
            <p:nvPr/>
          </p:nvCxnSpPr>
          <p:spPr>
            <a:xfrm flipV="1">
              <a:off x="1092012" y="1480776"/>
              <a:ext cx="9142205" cy="1777101"/>
            </a:xfrm>
            <a:prstGeom prst="line">
              <a:avLst/>
            </a:prstGeom>
            <a:ln w="381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C0FBD6E4-4BCF-8260-F32F-66BC2323097F}"/>
                </a:ext>
              </a:extLst>
            </p:cNvPr>
            <p:cNvCxnSpPr>
              <a:cxnSpLocks/>
            </p:cNvCxnSpPr>
            <p:nvPr/>
          </p:nvCxnSpPr>
          <p:spPr>
            <a:xfrm flipV="1">
              <a:off x="5382272" y="1464926"/>
              <a:ext cx="5306869" cy="452850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2612CF-84A5-73EE-BE8D-6D7FC36BAE1F}"/>
                </a:ext>
              </a:extLst>
            </p:cNvPr>
            <p:cNvCxnSpPr>
              <a:cxnSpLocks/>
            </p:cNvCxnSpPr>
            <p:nvPr/>
          </p:nvCxnSpPr>
          <p:spPr>
            <a:xfrm flipV="1">
              <a:off x="7986407" y="1451345"/>
              <a:ext cx="2774748" cy="48325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7B8CAECE-CD81-7A19-705C-0AFCE9C7B66B}"/>
                </a:ext>
              </a:extLst>
            </p:cNvPr>
            <p:cNvSpPr/>
            <p:nvPr/>
          </p:nvSpPr>
          <p:spPr>
            <a:xfrm>
              <a:off x="10234217" y="1030776"/>
              <a:ext cx="1728850" cy="900000"/>
            </a:xfrm>
            <a:prstGeom prst="ellipse">
              <a:avLst/>
            </a:prstGeom>
            <a:solidFill>
              <a:srgbClr val="46A33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solidFill>
                    <a:schemeClr val="bg1"/>
                  </a:solidFill>
                </a:rPr>
                <a:t>Effective Experience – Your Voice Matters</a:t>
              </a:r>
            </a:p>
          </p:txBody>
        </p:sp>
        <p:sp>
          <p:nvSpPr>
            <p:cNvPr id="47" name="TextBox 46">
              <a:extLst>
                <a:ext uri="{FF2B5EF4-FFF2-40B4-BE49-F238E27FC236}">
                  <a16:creationId xmlns:a16="http://schemas.microsoft.com/office/drawing/2014/main" id="{774BA23C-24FA-679C-6404-BDF66DE5EFDC}"/>
                </a:ext>
              </a:extLst>
            </p:cNvPr>
            <p:cNvSpPr txBox="1"/>
            <p:nvPr/>
          </p:nvSpPr>
          <p:spPr>
            <a:xfrm>
              <a:off x="-119721" y="2438263"/>
              <a:ext cx="997427" cy="376500"/>
            </a:xfrm>
            <a:prstGeom prst="rect">
              <a:avLst/>
            </a:prstGeom>
            <a:noFill/>
          </p:spPr>
          <p:txBody>
            <a:bodyPr wrap="square" lIns="0" rtlCol="0">
              <a:spAutoFit/>
            </a:bodyPr>
            <a:lstStyle/>
            <a:p>
              <a:pPr algn="ctr"/>
              <a:r>
                <a:rPr lang="en-GB" b="1" dirty="0">
                  <a:solidFill>
                    <a:schemeClr val="tx2"/>
                  </a:solidFill>
                </a:rPr>
                <a:t>Vision</a:t>
              </a:r>
            </a:p>
          </p:txBody>
        </p:sp>
        <p:sp>
          <p:nvSpPr>
            <p:cNvPr id="49" name="TextBox 48">
              <a:extLst>
                <a:ext uri="{FF2B5EF4-FFF2-40B4-BE49-F238E27FC236}">
                  <a16:creationId xmlns:a16="http://schemas.microsoft.com/office/drawing/2014/main" id="{A971EB7E-B979-E0BC-C4DD-6EE29473C2FD}"/>
                </a:ext>
              </a:extLst>
            </p:cNvPr>
            <p:cNvSpPr txBox="1"/>
            <p:nvPr/>
          </p:nvSpPr>
          <p:spPr>
            <a:xfrm>
              <a:off x="7792873" y="6786073"/>
              <a:ext cx="2227384" cy="376500"/>
            </a:xfrm>
            <a:prstGeom prst="rect">
              <a:avLst/>
            </a:prstGeom>
            <a:noFill/>
          </p:spPr>
          <p:txBody>
            <a:bodyPr wrap="square" lIns="0" rtlCol="0">
              <a:spAutoFit/>
            </a:bodyPr>
            <a:lstStyle/>
            <a:p>
              <a:pPr algn="ctr"/>
              <a:r>
                <a:rPr lang="en-GB" b="1" dirty="0">
                  <a:solidFill>
                    <a:schemeClr val="tx2"/>
                  </a:solidFill>
                </a:rPr>
                <a:t>Communications</a:t>
              </a:r>
            </a:p>
          </p:txBody>
        </p:sp>
        <p:sp>
          <p:nvSpPr>
            <p:cNvPr id="51" name="TextBox 50">
              <a:extLst>
                <a:ext uri="{FF2B5EF4-FFF2-40B4-BE49-F238E27FC236}">
                  <a16:creationId xmlns:a16="http://schemas.microsoft.com/office/drawing/2014/main" id="{0E62A73B-5287-60F7-E736-3A5C752A0A83}"/>
                </a:ext>
              </a:extLst>
            </p:cNvPr>
            <p:cNvSpPr txBox="1"/>
            <p:nvPr/>
          </p:nvSpPr>
          <p:spPr>
            <a:xfrm>
              <a:off x="2282808" y="5749419"/>
              <a:ext cx="1293226" cy="941249"/>
            </a:xfrm>
            <a:prstGeom prst="rect">
              <a:avLst/>
            </a:prstGeom>
            <a:noFill/>
          </p:spPr>
          <p:txBody>
            <a:bodyPr wrap="square" lIns="0" rtlCol="0">
              <a:spAutoFit/>
            </a:bodyPr>
            <a:lstStyle/>
            <a:p>
              <a:pPr algn="ctr"/>
              <a:r>
                <a:rPr lang="en-GB" b="1" dirty="0">
                  <a:solidFill>
                    <a:schemeClr val="tx2"/>
                  </a:solidFill>
                </a:rPr>
                <a:t>Systems and processes</a:t>
              </a:r>
            </a:p>
          </p:txBody>
        </p:sp>
        <p:sp>
          <p:nvSpPr>
            <p:cNvPr id="52" name="TextBox 51">
              <a:extLst>
                <a:ext uri="{FF2B5EF4-FFF2-40B4-BE49-F238E27FC236}">
                  <a16:creationId xmlns:a16="http://schemas.microsoft.com/office/drawing/2014/main" id="{5F1117A7-6B87-BBED-3B6E-A542DEBCF98D}"/>
                </a:ext>
              </a:extLst>
            </p:cNvPr>
            <p:cNvSpPr txBox="1"/>
            <p:nvPr/>
          </p:nvSpPr>
          <p:spPr>
            <a:xfrm>
              <a:off x="5003046" y="6609556"/>
              <a:ext cx="1779431" cy="376500"/>
            </a:xfrm>
            <a:prstGeom prst="rect">
              <a:avLst/>
            </a:prstGeom>
            <a:noFill/>
          </p:spPr>
          <p:txBody>
            <a:bodyPr wrap="square" lIns="0" tIns="45720" rIns="91440" bIns="45720" rtlCol="0" anchor="t">
              <a:spAutoFit/>
            </a:bodyPr>
            <a:lstStyle/>
            <a:p>
              <a:pPr algn="ctr"/>
              <a:r>
                <a:rPr lang="en-GB" b="1" dirty="0">
                  <a:solidFill>
                    <a:schemeClr val="tx2"/>
                  </a:solidFill>
                </a:rPr>
                <a:t>Leadership</a:t>
              </a:r>
            </a:p>
          </p:txBody>
        </p:sp>
        <p:sp>
          <p:nvSpPr>
            <p:cNvPr id="53" name="TextBox 52">
              <a:extLst>
                <a:ext uri="{FF2B5EF4-FFF2-40B4-BE49-F238E27FC236}">
                  <a16:creationId xmlns:a16="http://schemas.microsoft.com/office/drawing/2014/main" id="{B3F6AB61-7376-7721-6FD2-EC7E8C2B9C3C}"/>
                </a:ext>
              </a:extLst>
            </p:cNvPr>
            <p:cNvSpPr txBox="1"/>
            <p:nvPr/>
          </p:nvSpPr>
          <p:spPr>
            <a:xfrm>
              <a:off x="3541043" y="3121091"/>
              <a:ext cx="2033338" cy="784373"/>
            </a:xfrm>
            <a:prstGeom prst="rect">
              <a:avLst/>
            </a:prstGeom>
            <a:noFill/>
          </p:spPr>
          <p:txBody>
            <a:bodyPr wrap="square" lIns="0" tIns="45720" rIns="91440" bIns="45720" rtlCol="0" anchor="t">
              <a:spAutoFit/>
            </a:bodyPr>
            <a:lstStyle/>
            <a:p>
              <a:pPr algn="ctr"/>
              <a:r>
                <a:rPr lang="en-GB" sz="1100" dirty="0">
                  <a:solidFill>
                    <a:schemeClr val="tx2"/>
                  </a:solidFill>
                  <a:latin typeface="Calibri" panose="020F0502020204030204" pitchFamily="34" charset="0"/>
                  <a:cs typeface="Calibri" panose="020F0502020204030204" pitchFamily="34" charset="0"/>
                </a:rPr>
                <a:t>Review and Identify resources for engagement – current Involvement champions for all areas (MH, LD, PC etc). </a:t>
              </a:r>
            </a:p>
          </p:txBody>
        </p:sp>
        <p:sp>
          <p:nvSpPr>
            <p:cNvPr id="55" name="TextBox 54">
              <a:extLst>
                <a:ext uri="{FF2B5EF4-FFF2-40B4-BE49-F238E27FC236}">
                  <a16:creationId xmlns:a16="http://schemas.microsoft.com/office/drawing/2014/main" id="{830DACD9-5326-BB48-89EF-E4236ACBEEF2}"/>
                </a:ext>
              </a:extLst>
            </p:cNvPr>
            <p:cNvSpPr txBox="1"/>
            <p:nvPr/>
          </p:nvSpPr>
          <p:spPr>
            <a:xfrm>
              <a:off x="7077092" y="5408030"/>
              <a:ext cx="1182302" cy="658874"/>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Link with formal leadership champions </a:t>
              </a:r>
            </a:p>
          </p:txBody>
        </p:sp>
        <p:sp>
          <p:nvSpPr>
            <p:cNvPr id="56" name="TextBox 55">
              <a:extLst>
                <a:ext uri="{FF2B5EF4-FFF2-40B4-BE49-F238E27FC236}">
                  <a16:creationId xmlns:a16="http://schemas.microsoft.com/office/drawing/2014/main" id="{DCD51561-5BA8-ACCF-87F5-7EEB873DE694}"/>
                </a:ext>
              </a:extLst>
            </p:cNvPr>
            <p:cNvSpPr txBox="1"/>
            <p:nvPr/>
          </p:nvSpPr>
          <p:spPr>
            <a:xfrm>
              <a:off x="5681292" y="3533357"/>
              <a:ext cx="1775194" cy="470624"/>
            </a:xfrm>
            <a:prstGeom prst="rect">
              <a:avLst/>
            </a:prstGeom>
            <a:noFill/>
          </p:spPr>
          <p:txBody>
            <a:bodyPr wrap="square" lIns="0" tIns="45720" rIns="91440" bIns="45720" rtlCol="0" anchor="t">
              <a:spAutoFit/>
            </a:bodyPr>
            <a:lstStyle/>
            <a:p>
              <a:r>
                <a:rPr lang="en-US" sz="1200" dirty="0">
                  <a:solidFill>
                    <a:schemeClr val="tx2"/>
                  </a:solidFill>
                </a:rPr>
                <a:t>-Streamline pathway to reduce waste </a:t>
              </a:r>
            </a:p>
          </p:txBody>
        </p:sp>
        <p:sp>
          <p:nvSpPr>
            <p:cNvPr id="57" name="TextBox 56">
              <a:extLst>
                <a:ext uri="{FF2B5EF4-FFF2-40B4-BE49-F238E27FC236}">
                  <a16:creationId xmlns:a16="http://schemas.microsoft.com/office/drawing/2014/main" id="{3F29B38B-B928-4B86-268B-683966B048B8}"/>
                </a:ext>
              </a:extLst>
            </p:cNvPr>
            <p:cNvSpPr txBox="1"/>
            <p:nvPr/>
          </p:nvSpPr>
          <p:spPr>
            <a:xfrm>
              <a:off x="8640119" y="4926526"/>
              <a:ext cx="2079237" cy="470624"/>
            </a:xfrm>
            <a:prstGeom prst="rect">
              <a:avLst/>
            </a:prstGeom>
            <a:noFill/>
          </p:spPr>
          <p:txBody>
            <a:bodyPr wrap="square" lIns="0" rtlCol="0">
              <a:spAutoFit/>
            </a:bodyPr>
            <a:lstStyle/>
            <a:p>
              <a:pPr algn="ctr"/>
              <a:r>
                <a:rPr lang="en-GB" sz="1200" dirty="0">
                  <a:solidFill>
                    <a:schemeClr val="tx2"/>
                  </a:solidFill>
                  <a:latin typeface="Calibri" panose="020F0502020204030204" pitchFamily="34" charset="0"/>
                  <a:cs typeface="Calibri" panose="020F0502020204030204" pitchFamily="34" charset="0"/>
                </a:rPr>
                <a:t>-Engagement with IP’s, clinicians, VCS, District wide </a:t>
              </a:r>
            </a:p>
          </p:txBody>
        </p:sp>
        <p:sp>
          <p:nvSpPr>
            <p:cNvPr id="58" name="TextBox 57">
              <a:extLst>
                <a:ext uri="{FF2B5EF4-FFF2-40B4-BE49-F238E27FC236}">
                  <a16:creationId xmlns:a16="http://schemas.microsoft.com/office/drawing/2014/main" id="{088AF597-EF0E-6BB0-B1B2-C65DC4E1277D}"/>
                </a:ext>
              </a:extLst>
            </p:cNvPr>
            <p:cNvSpPr txBox="1"/>
            <p:nvPr/>
          </p:nvSpPr>
          <p:spPr>
            <a:xfrm>
              <a:off x="436488" y="1516771"/>
              <a:ext cx="2131165" cy="470624"/>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Commence Appreciative Inquiry (PCEIT, IP’s, Staff)</a:t>
              </a:r>
            </a:p>
          </p:txBody>
        </p:sp>
        <p:sp>
          <p:nvSpPr>
            <p:cNvPr id="59" name="TextBox 58">
              <a:extLst>
                <a:ext uri="{FF2B5EF4-FFF2-40B4-BE49-F238E27FC236}">
                  <a16:creationId xmlns:a16="http://schemas.microsoft.com/office/drawing/2014/main" id="{E4018B5A-3DAA-1A47-E3B5-BF571D861CDF}"/>
                </a:ext>
              </a:extLst>
            </p:cNvPr>
            <p:cNvSpPr txBox="1"/>
            <p:nvPr/>
          </p:nvSpPr>
          <p:spPr>
            <a:xfrm>
              <a:off x="4659370" y="2556939"/>
              <a:ext cx="1737086" cy="439249"/>
            </a:xfrm>
            <a:prstGeom prst="rect">
              <a:avLst/>
            </a:prstGeom>
            <a:noFill/>
          </p:spPr>
          <p:txBody>
            <a:bodyPr wrap="square" lIns="0" tIns="45720" rIns="91440" bIns="45720" rtlCol="0" anchor="t">
              <a:spAutoFit/>
            </a:bodyPr>
            <a:lstStyle/>
            <a:p>
              <a:pPr algn="ctr"/>
              <a:r>
                <a:rPr lang="en-GB" sz="1100" dirty="0">
                  <a:solidFill>
                    <a:schemeClr val="tx2"/>
                  </a:solidFill>
                </a:rPr>
                <a:t>Identify engagement opportunities/channels</a:t>
              </a:r>
              <a:endParaRPr lang="en-US" sz="1100" dirty="0">
                <a:solidFill>
                  <a:schemeClr val="tx2"/>
                </a:solidFill>
                <a:cs typeface="Arial"/>
              </a:endParaRPr>
            </a:p>
          </p:txBody>
        </p:sp>
        <p:sp>
          <p:nvSpPr>
            <p:cNvPr id="63" name="TextBox 62">
              <a:extLst>
                <a:ext uri="{FF2B5EF4-FFF2-40B4-BE49-F238E27FC236}">
                  <a16:creationId xmlns:a16="http://schemas.microsoft.com/office/drawing/2014/main" id="{00D960F5-25E1-03D1-936D-BB3BDBDCD5AD}"/>
                </a:ext>
              </a:extLst>
            </p:cNvPr>
            <p:cNvSpPr txBox="1"/>
            <p:nvPr/>
          </p:nvSpPr>
          <p:spPr>
            <a:xfrm>
              <a:off x="5963185" y="5276824"/>
              <a:ext cx="1070956" cy="658874"/>
            </a:xfrm>
            <a:prstGeom prst="rect">
              <a:avLst/>
            </a:prstGeom>
            <a:noFill/>
          </p:spPr>
          <p:txBody>
            <a:bodyPr wrap="square" lIns="0" rtlCol="0">
              <a:spAutoFit/>
            </a:bodyPr>
            <a:lstStyle/>
            <a:p>
              <a:pPr algn="ctr"/>
              <a:r>
                <a:rPr lang="en-GB" sz="1200" dirty="0">
                  <a:solidFill>
                    <a:schemeClr val="tx2"/>
                  </a:solidFill>
                  <a:latin typeface="Calibri" panose="020F0502020204030204" pitchFamily="34" charset="0"/>
                  <a:cs typeface="Calibri" panose="020F0502020204030204" pitchFamily="34" charset="0"/>
                </a:rPr>
                <a:t>Agree principles for role modelling</a:t>
              </a:r>
            </a:p>
          </p:txBody>
        </p:sp>
        <p:sp>
          <p:nvSpPr>
            <p:cNvPr id="64" name="TextBox 63">
              <a:extLst>
                <a:ext uri="{FF2B5EF4-FFF2-40B4-BE49-F238E27FC236}">
                  <a16:creationId xmlns:a16="http://schemas.microsoft.com/office/drawing/2014/main" id="{7CA382D6-9FC6-2C54-4DEC-1E559E4F69B5}"/>
                </a:ext>
              </a:extLst>
            </p:cNvPr>
            <p:cNvSpPr txBox="1"/>
            <p:nvPr/>
          </p:nvSpPr>
          <p:spPr>
            <a:xfrm>
              <a:off x="5558508" y="1558856"/>
              <a:ext cx="1474471" cy="658874"/>
            </a:xfrm>
            <a:prstGeom prst="rect">
              <a:avLst/>
            </a:prstGeom>
            <a:noFill/>
          </p:spPr>
          <p:txBody>
            <a:bodyPr wrap="square" lIns="0" tIns="45720" rIns="91440" bIns="45720" rtlCol="0" anchor="t">
              <a:spAutoFit/>
            </a:bodyPr>
            <a:lstStyle/>
            <a:p>
              <a:pPr algn="ctr"/>
              <a:r>
                <a:rPr lang="en-GB" sz="1200" dirty="0">
                  <a:solidFill>
                    <a:schemeClr val="tx2"/>
                  </a:solidFill>
                  <a:ea typeface="+mn-lt"/>
                  <a:cs typeface="+mn-lt"/>
                </a:rPr>
                <a:t>Ensure appropriate roles and designate power sharing </a:t>
              </a:r>
              <a:endParaRPr lang="en-US" sz="1200" dirty="0">
                <a:solidFill>
                  <a:schemeClr val="tx2"/>
                </a:solidFill>
                <a:ea typeface="+mn-lt"/>
                <a:cs typeface="+mn-lt"/>
              </a:endParaRPr>
            </a:p>
          </p:txBody>
        </p:sp>
        <p:sp>
          <p:nvSpPr>
            <p:cNvPr id="65" name="TextBox 64">
              <a:extLst>
                <a:ext uri="{FF2B5EF4-FFF2-40B4-BE49-F238E27FC236}">
                  <a16:creationId xmlns:a16="http://schemas.microsoft.com/office/drawing/2014/main" id="{26BFD7CB-83A6-35C4-E9C9-B833C6095382}"/>
                </a:ext>
              </a:extLst>
            </p:cNvPr>
            <p:cNvSpPr txBox="1"/>
            <p:nvPr/>
          </p:nvSpPr>
          <p:spPr>
            <a:xfrm>
              <a:off x="2728011" y="2276353"/>
              <a:ext cx="1874708" cy="658874"/>
            </a:xfrm>
            <a:prstGeom prst="rect">
              <a:avLst/>
            </a:prstGeom>
            <a:noFill/>
          </p:spPr>
          <p:txBody>
            <a:bodyPr wrap="square" lIns="0" rtlCol="0">
              <a:spAutoFit/>
            </a:bodyPr>
            <a:lstStyle/>
            <a:p>
              <a:pPr algn="ctr"/>
              <a:r>
                <a:rPr lang="en-GB" sz="1200" dirty="0">
                  <a:solidFill>
                    <a:schemeClr val="tx2"/>
                  </a:solidFill>
                  <a:latin typeface="Calibri" panose="020F0502020204030204" pitchFamily="34" charset="0"/>
                  <a:cs typeface="Calibri" panose="020F0502020204030204" pitchFamily="34" charset="0"/>
                </a:rPr>
                <a:t>Wide-scale clinical teams engagement – Roles and Responsibilities </a:t>
              </a:r>
            </a:p>
          </p:txBody>
        </p:sp>
        <p:sp>
          <p:nvSpPr>
            <p:cNvPr id="66" name="TextBox 65">
              <a:extLst>
                <a:ext uri="{FF2B5EF4-FFF2-40B4-BE49-F238E27FC236}">
                  <a16:creationId xmlns:a16="http://schemas.microsoft.com/office/drawing/2014/main" id="{00AD0636-9FA9-9918-D43E-1DE05E437667}"/>
                </a:ext>
              </a:extLst>
            </p:cNvPr>
            <p:cNvSpPr txBox="1"/>
            <p:nvPr/>
          </p:nvSpPr>
          <p:spPr>
            <a:xfrm>
              <a:off x="6796478" y="3237402"/>
              <a:ext cx="1227093" cy="470624"/>
            </a:xfrm>
            <a:prstGeom prst="rect">
              <a:avLst/>
            </a:prstGeom>
            <a:noFill/>
          </p:spPr>
          <p:txBody>
            <a:bodyPr wrap="square" lIns="0" rtlCol="0">
              <a:spAutoFit/>
            </a:bodyPr>
            <a:lstStyle/>
            <a:p>
              <a:pPr algn="ctr"/>
              <a:r>
                <a:rPr lang="en-GB" sz="1200" dirty="0">
                  <a:solidFill>
                    <a:schemeClr val="tx2"/>
                  </a:solidFill>
                </a:rPr>
                <a:t>-Training plans built</a:t>
              </a:r>
            </a:p>
          </p:txBody>
        </p:sp>
        <p:sp>
          <p:nvSpPr>
            <p:cNvPr id="67" name="TextBox 66">
              <a:extLst>
                <a:ext uri="{FF2B5EF4-FFF2-40B4-BE49-F238E27FC236}">
                  <a16:creationId xmlns:a16="http://schemas.microsoft.com/office/drawing/2014/main" id="{622BA3E2-4DA6-F50D-7728-BE4BE6725B3A}"/>
                </a:ext>
              </a:extLst>
            </p:cNvPr>
            <p:cNvSpPr txBox="1"/>
            <p:nvPr/>
          </p:nvSpPr>
          <p:spPr>
            <a:xfrm>
              <a:off x="9140124" y="4292401"/>
              <a:ext cx="1660344" cy="439249"/>
            </a:xfrm>
            <a:prstGeom prst="rect">
              <a:avLst/>
            </a:prstGeom>
            <a:noFill/>
          </p:spPr>
          <p:txBody>
            <a:bodyPr wrap="square" lIns="0" rtlCol="0">
              <a:spAutoFit/>
            </a:bodyPr>
            <a:lstStyle/>
            <a:p>
              <a:pPr algn="ctr"/>
              <a:r>
                <a:rPr lang="en-GB" sz="1100" dirty="0">
                  <a:solidFill>
                    <a:schemeClr val="tx2"/>
                  </a:solidFill>
                  <a:latin typeface="Calibri" panose="020F0502020204030204" pitchFamily="34" charset="0"/>
                  <a:cs typeface="Calibri" panose="020F0502020204030204" pitchFamily="34" charset="0"/>
                </a:rPr>
                <a:t>Clarity on complaints and escalations</a:t>
              </a:r>
            </a:p>
          </p:txBody>
        </p:sp>
        <p:sp>
          <p:nvSpPr>
            <p:cNvPr id="68" name="TextBox 67">
              <a:extLst>
                <a:ext uri="{FF2B5EF4-FFF2-40B4-BE49-F238E27FC236}">
                  <a16:creationId xmlns:a16="http://schemas.microsoft.com/office/drawing/2014/main" id="{836B691F-614F-4D04-AD02-5A6A310D0425}"/>
                </a:ext>
              </a:extLst>
            </p:cNvPr>
            <p:cNvSpPr txBox="1"/>
            <p:nvPr/>
          </p:nvSpPr>
          <p:spPr>
            <a:xfrm>
              <a:off x="6251191" y="1531049"/>
              <a:ext cx="1112601" cy="235312"/>
            </a:xfrm>
            <a:prstGeom prst="rect">
              <a:avLst/>
            </a:prstGeom>
            <a:noFill/>
          </p:spPr>
          <p:txBody>
            <a:bodyPr wrap="square" lIns="0" rtlCol="0">
              <a:spAutoFit/>
            </a:bodyPr>
            <a:lstStyle/>
            <a:p>
              <a:pPr algn="ctr"/>
              <a:endParaRPr lang="en-GB" sz="900" b="1" dirty="0">
                <a:solidFill>
                  <a:schemeClr val="tx2"/>
                </a:solidFill>
              </a:endParaRPr>
            </a:p>
          </p:txBody>
        </p:sp>
        <p:sp>
          <p:nvSpPr>
            <p:cNvPr id="69" name="TextBox 68">
              <a:extLst>
                <a:ext uri="{FF2B5EF4-FFF2-40B4-BE49-F238E27FC236}">
                  <a16:creationId xmlns:a16="http://schemas.microsoft.com/office/drawing/2014/main" id="{2A8AEC0F-C499-0F0E-69F3-0AFFD73C3F22}"/>
                </a:ext>
              </a:extLst>
            </p:cNvPr>
            <p:cNvSpPr txBox="1"/>
            <p:nvPr/>
          </p:nvSpPr>
          <p:spPr>
            <a:xfrm>
              <a:off x="7868812" y="1427725"/>
              <a:ext cx="1799999" cy="250999"/>
            </a:xfrm>
            <a:prstGeom prst="rect">
              <a:avLst/>
            </a:prstGeom>
            <a:noFill/>
          </p:spPr>
          <p:txBody>
            <a:bodyPr wrap="square" lIns="0" tIns="45720" rIns="91440" bIns="45720" rtlCol="0" anchor="t">
              <a:spAutoFit/>
            </a:bodyPr>
            <a:lstStyle/>
            <a:p>
              <a:pPr algn="ctr"/>
              <a:r>
                <a:rPr lang="en-GB" sz="1000" b="1" dirty="0">
                  <a:solidFill>
                    <a:schemeClr val="tx2"/>
                  </a:solidFill>
                </a:rPr>
                <a:t>Shared narratives</a:t>
              </a:r>
            </a:p>
          </p:txBody>
        </p:sp>
        <p:sp>
          <p:nvSpPr>
            <p:cNvPr id="71" name="TextBox 70">
              <a:extLst>
                <a:ext uri="{FF2B5EF4-FFF2-40B4-BE49-F238E27FC236}">
                  <a16:creationId xmlns:a16="http://schemas.microsoft.com/office/drawing/2014/main" id="{69FB65B1-958D-0145-F424-9C18458DB80A}"/>
                </a:ext>
              </a:extLst>
            </p:cNvPr>
            <p:cNvSpPr txBox="1"/>
            <p:nvPr/>
          </p:nvSpPr>
          <p:spPr>
            <a:xfrm rot="19819779">
              <a:off x="8584457" y="2037329"/>
              <a:ext cx="1800000" cy="282375"/>
            </a:xfrm>
            <a:prstGeom prst="rect">
              <a:avLst/>
            </a:prstGeom>
            <a:noFill/>
          </p:spPr>
          <p:txBody>
            <a:bodyPr wrap="square" lIns="0" rtlCol="0">
              <a:spAutoFit/>
            </a:bodyPr>
            <a:lstStyle/>
            <a:p>
              <a:pPr algn="ctr"/>
              <a:r>
                <a:rPr lang="en-GB" sz="1200" dirty="0">
                  <a:solidFill>
                    <a:schemeClr val="tx2"/>
                  </a:solidFill>
                </a:rPr>
                <a:t>Systemwide training offer</a:t>
              </a:r>
            </a:p>
          </p:txBody>
        </p:sp>
        <p:sp>
          <p:nvSpPr>
            <p:cNvPr id="72" name="TextBox 71">
              <a:extLst>
                <a:ext uri="{FF2B5EF4-FFF2-40B4-BE49-F238E27FC236}">
                  <a16:creationId xmlns:a16="http://schemas.microsoft.com/office/drawing/2014/main" id="{D31615B0-EAFF-2F52-E786-EF70CC7A7E07}"/>
                </a:ext>
              </a:extLst>
            </p:cNvPr>
            <p:cNvSpPr txBox="1"/>
            <p:nvPr/>
          </p:nvSpPr>
          <p:spPr>
            <a:xfrm rot="18823174">
              <a:off x="9134729" y="2254297"/>
              <a:ext cx="1532842" cy="284928"/>
            </a:xfrm>
            <a:prstGeom prst="rect">
              <a:avLst/>
            </a:prstGeom>
            <a:noFill/>
          </p:spPr>
          <p:txBody>
            <a:bodyPr wrap="square" lIns="0" rtlCol="0">
              <a:spAutoFit/>
            </a:bodyPr>
            <a:lstStyle/>
            <a:p>
              <a:pPr algn="ctr"/>
              <a:r>
                <a:rPr lang="en-GB" sz="1200" dirty="0">
                  <a:solidFill>
                    <a:schemeClr val="tx2"/>
                  </a:solidFill>
                </a:rPr>
                <a:t>Leadership throughout</a:t>
              </a:r>
            </a:p>
          </p:txBody>
        </p:sp>
        <p:sp>
          <p:nvSpPr>
            <p:cNvPr id="11" name="Arrow: Right 10">
              <a:extLst>
                <a:ext uri="{FF2B5EF4-FFF2-40B4-BE49-F238E27FC236}">
                  <a16:creationId xmlns:a16="http://schemas.microsoft.com/office/drawing/2014/main" id="{CA0930B4-176B-3F3D-385C-2348BE9BAAA0}"/>
                </a:ext>
              </a:extLst>
            </p:cNvPr>
            <p:cNvSpPr/>
            <p:nvPr/>
          </p:nvSpPr>
          <p:spPr>
            <a:xfrm rot="20728532">
              <a:off x="757168" y="2917227"/>
              <a:ext cx="472668" cy="360000"/>
            </a:xfrm>
            <a:prstGeom prst="rightArrow">
              <a:avLst/>
            </a:prstGeom>
            <a:solidFill>
              <a:srgbClr val="46A3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4" name="Arrow: Right 73">
              <a:extLst>
                <a:ext uri="{FF2B5EF4-FFF2-40B4-BE49-F238E27FC236}">
                  <a16:creationId xmlns:a16="http://schemas.microsoft.com/office/drawing/2014/main" id="{E51DA153-4898-4005-F047-316A2F1461B3}"/>
                </a:ext>
              </a:extLst>
            </p:cNvPr>
            <p:cNvSpPr/>
            <p:nvPr/>
          </p:nvSpPr>
          <p:spPr>
            <a:xfrm rot="20428532">
              <a:off x="1550882" y="4138627"/>
              <a:ext cx="540000" cy="360000"/>
            </a:xfrm>
            <a:prstGeom prst="rightArrow">
              <a:avLst/>
            </a:prstGeom>
            <a:solidFill>
              <a:srgbClr val="46A3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9" name="Arrow: Right 78">
              <a:extLst>
                <a:ext uri="{FF2B5EF4-FFF2-40B4-BE49-F238E27FC236}">
                  <a16:creationId xmlns:a16="http://schemas.microsoft.com/office/drawing/2014/main" id="{E9D7510D-9233-5757-172B-3853A4374FC9}"/>
                </a:ext>
              </a:extLst>
            </p:cNvPr>
            <p:cNvSpPr/>
            <p:nvPr/>
          </p:nvSpPr>
          <p:spPr>
            <a:xfrm rot="19530949">
              <a:off x="3459628" y="5435709"/>
              <a:ext cx="540000" cy="360000"/>
            </a:xfrm>
            <a:prstGeom prst="rightArrow">
              <a:avLst/>
            </a:prstGeom>
            <a:solidFill>
              <a:srgbClr val="46A3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0" name="Arrow: Right 79">
              <a:extLst>
                <a:ext uri="{FF2B5EF4-FFF2-40B4-BE49-F238E27FC236}">
                  <a16:creationId xmlns:a16="http://schemas.microsoft.com/office/drawing/2014/main" id="{E599A6FF-0B63-FBFF-C597-503B3647D9D6}"/>
                </a:ext>
              </a:extLst>
            </p:cNvPr>
            <p:cNvSpPr/>
            <p:nvPr/>
          </p:nvSpPr>
          <p:spPr>
            <a:xfrm rot="18518331">
              <a:off x="6393301" y="6156441"/>
              <a:ext cx="432140" cy="359883"/>
            </a:xfrm>
            <a:prstGeom prst="rightArrow">
              <a:avLst/>
            </a:prstGeom>
            <a:solidFill>
              <a:srgbClr val="46A3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1" name="Arrow: Right 80">
              <a:extLst>
                <a:ext uri="{FF2B5EF4-FFF2-40B4-BE49-F238E27FC236}">
                  <a16:creationId xmlns:a16="http://schemas.microsoft.com/office/drawing/2014/main" id="{270BCFD1-D4BD-095D-C715-933203C894DF}"/>
                </a:ext>
              </a:extLst>
            </p:cNvPr>
            <p:cNvSpPr/>
            <p:nvPr/>
          </p:nvSpPr>
          <p:spPr>
            <a:xfrm rot="17412048">
              <a:off x="8936466" y="6335993"/>
              <a:ext cx="360000" cy="360000"/>
            </a:xfrm>
            <a:prstGeom prst="rightArrow">
              <a:avLst/>
            </a:prstGeom>
            <a:solidFill>
              <a:srgbClr val="46A3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75" name="TextBox 74">
            <a:extLst>
              <a:ext uri="{FF2B5EF4-FFF2-40B4-BE49-F238E27FC236}">
                <a16:creationId xmlns:a16="http://schemas.microsoft.com/office/drawing/2014/main" id="{6AC27582-215B-9C0B-5C90-FA26FFBB0BCF}"/>
              </a:ext>
            </a:extLst>
          </p:cNvPr>
          <p:cNvSpPr txBox="1"/>
          <p:nvPr/>
        </p:nvSpPr>
        <p:spPr>
          <a:xfrm>
            <a:off x="2785842" y="1154431"/>
            <a:ext cx="1494940" cy="646331"/>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Identify areas of strength and growth plan</a:t>
            </a:r>
          </a:p>
        </p:txBody>
      </p:sp>
      <p:sp>
        <p:nvSpPr>
          <p:cNvPr id="77" name="TextBox 76">
            <a:extLst>
              <a:ext uri="{FF2B5EF4-FFF2-40B4-BE49-F238E27FC236}">
                <a16:creationId xmlns:a16="http://schemas.microsoft.com/office/drawing/2014/main" id="{EDFA7F0D-5633-D7F6-889C-C8C0C68B35E0}"/>
              </a:ext>
            </a:extLst>
          </p:cNvPr>
          <p:cNvSpPr txBox="1"/>
          <p:nvPr/>
        </p:nvSpPr>
        <p:spPr>
          <a:xfrm>
            <a:off x="8073425" y="5235333"/>
            <a:ext cx="1520140" cy="461665"/>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Identify comms strategy</a:t>
            </a:r>
          </a:p>
        </p:txBody>
      </p:sp>
      <p:sp>
        <p:nvSpPr>
          <p:cNvPr id="15" name="TextBox 14">
            <a:extLst>
              <a:ext uri="{FF2B5EF4-FFF2-40B4-BE49-F238E27FC236}">
                <a16:creationId xmlns:a16="http://schemas.microsoft.com/office/drawing/2014/main" id="{EA59A886-29AE-D33E-C423-667DAEB6C401}"/>
              </a:ext>
            </a:extLst>
          </p:cNvPr>
          <p:cNvSpPr txBox="1"/>
          <p:nvPr/>
        </p:nvSpPr>
        <p:spPr>
          <a:xfrm>
            <a:off x="10624884" y="5187710"/>
            <a:ext cx="1457196" cy="261610"/>
          </a:xfrm>
          <a:prstGeom prst="rect">
            <a:avLst/>
          </a:prstGeom>
          <a:noFill/>
        </p:spPr>
        <p:txBody>
          <a:bodyPr wrap="square" lIns="0" tIns="45720" rIns="91440" bIns="45720" rtlCol="0" anchor="t">
            <a:spAutoFit/>
          </a:bodyPr>
          <a:lstStyle/>
          <a:p>
            <a:pPr algn="ctr"/>
            <a:r>
              <a:rPr lang="en-GB" sz="1100" b="1" dirty="0">
                <a:solidFill>
                  <a:schemeClr val="accent1"/>
                </a:solidFill>
                <a:ea typeface="+mn-lt"/>
                <a:cs typeface="+mn-lt"/>
              </a:rPr>
              <a:t>-</a:t>
            </a:r>
            <a:endParaRPr lang="en-GB" sz="1100" b="1" dirty="0">
              <a:solidFill>
                <a:schemeClr val="accent1"/>
              </a:solidFill>
              <a:cs typeface="Arial"/>
            </a:endParaRPr>
          </a:p>
        </p:txBody>
      </p:sp>
      <p:sp>
        <p:nvSpPr>
          <p:cNvPr id="18" name="TextBox 17">
            <a:extLst>
              <a:ext uri="{FF2B5EF4-FFF2-40B4-BE49-F238E27FC236}">
                <a16:creationId xmlns:a16="http://schemas.microsoft.com/office/drawing/2014/main" id="{7FE6B309-C94B-B763-D171-37C9AEE2D373}"/>
              </a:ext>
            </a:extLst>
          </p:cNvPr>
          <p:cNvSpPr txBox="1"/>
          <p:nvPr/>
        </p:nvSpPr>
        <p:spPr>
          <a:xfrm>
            <a:off x="10569997" y="4178114"/>
            <a:ext cx="1325682" cy="461665"/>
          </a:xfrm>
          <a:prstGeom prst="rect">
            <a:avLst/>
          </a:prstGeom>
          <a:noFill/>
        </p:spPr>
        <p:txBody>
          <a:bodyPr wrap="square" lIns="0" tIns="45720" rIns="91440" bIns="45720" rtlCol="0" anchor="t">
            <a:spAutoFit/>
          </a:bodyPr>
          <a:lstStyle/>
          <a:p>
            <a:pPr algn="ctr"/>
            <a:r>
              <a:rPr lang="en-GB" sz="1200" dirty="0">
                <a:latin typeface="Calibri" panose="020F0502020204030204" pitchFamily="34" charset="0"/>
                <a:cs typeface="Calibri" panose="020F0502020204030204" pitchFamily="34" charset="0"/>
              </a:rPr>
              <a:t>- </a:t>
            </a:r>
            <a:r>
              <a:rPr lang="en-GB" sz="1200" dirty="0">
                <a:solidFill>
                  <a:schemeClr val="tx2"/>
                </a:solidFill>
                <a:latin typeface="Calibri" panose="020F0502020204030204" pitchFamily="34" charset="0"/>
                <a:cs typeface="Calibri" panose="020F0502020204030204" pitchFamily="34" charset="0"/>
              </a:rPr>
              <a:t>Individual plans actioned </a:t>
            </a:r>
          </a:p>
        </p:txBody>
      </p:sp>
      <p:sp>
        <p:nvSpPr>
          <p:cNvPr id="24" name="TextBox 23">
            <a:extLst>
              <a:ext uri="{FF2B5EF4-FFF2-40B4-BE49-F238E27FC236}">
                <a16:creationId xmlns:a16="http://schemas.microsoft.com/office/drawing/2014/main" id="{D1295A6C-E7BC-6FBA-337D-4488D67BFCAB}"/>
              </a:ext>
            </a:extLst>
          </p:cNvPr>
          <p:cNvSpPr txBox="1"/>
          <p:nvPr/>
        </p:nvSpPr>
        <p:spPr>
          <a:xfrm>
            <a:off x="10670870" y="1755077"/>
            <a:ext cx="1246603" cy="830997"/>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ea typeface="+mn-lt"/>
                <a:cs typeface="Calibri" panose="020F0502020204030204" pitchFamily="34" charset="0"/>
              </a:rPr>
              <a:t>Plan mobilised and measured Inc.  case studies published </a:t>
            </a:r>
            <a:endParaRPr lang="en-US" sz="1200" dirty="0">
              <a:solidFill>
                <a:schemeClr val="tx2"/>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0A6BC3CD-B3E0-B91D-19A6-F9240F070193}"/>
              </a:ext>
            </a:extLst>
          </p:cNvPr>
          <p:cNvSpPr txBox="1"/>
          <p:nvPr/>
        </p:nvSpPr>
        <p:spPr>
          <a:xfrm>
            <a:off x="10688975" y="2996578"/>
            <a:ext cx="1200854" cy="461665"/>
          </a:xfrm>
          <a:prstGeom prst="rect">
            <a:avLst/>
          </a:prstGeom>
          <a:noFill/>
        </p:spPr>
        <p:txBody>
          <a:bodyPr wrap="square" lIns="0" tIns="45720" rIns="91440" bIns="45720" rtlCol="0" anchor="t">
            <a:spAutoFit/>
          </a:bodyPr>
          <a:lstStyle/>
          <a:p>
            <a:pPr algn="ctr"/>
            <a:r>
              <a:rPr lang="en-GB" sz="1200" dirty="0">
                <a:solidFill>
                  <a:schemeClr val="tx2"/>
                </a:solidFill>
                <a:ea typeface="+mn-lt"/>
                <a:cs typeface="+mn-lt"/>
              </a:rPr>
              <a:t>- Regular reviews </a:t>
            </a:r>
          </a:p>
          <a:p>
            <a:pPr algn="ctr"/>
            <a:endParaRPr lang="en-GB" sz="1200" dirty="0">
              <a:solidFill>
                <a:schemeClr val="tx2"/>
              </a:solidFill>
              <a:cs typeface="Arial"/>
            </a:endParaRPr>
          </a:p>
        </p:txBody>
      </p:sp>
      <p:cxnSp>
        <p:nvCxnSpPr>
          <p:cNvPr id="34" name="Straight Connector 33">
            <a:extLst>
              <a:ext uri="{FF2B5EF4-FFF2-40B4-BE49-F238E27FC236}">
                <a16:creationId xmlns:a16="http://schemas.microsoft.com/office/drawing/2014/main" id="{8E5D5C5B-467A-6A86-A668-BCE7538DE1AB}"/>
              </a:ext>
            </a:extLst>
          </p:cNvPr>
          <p:cNvCxnSpPr>
            <a:cxnSpLocks/>
          </p:cNvCxnSpPr>
          <p:nvPr/>
        </p:nvCxnSpPr>
        <p:spPr>
          <a:xfrm flipV="1">
            <a:off x="10531881" y="1544732"/>
            <a:ext cx="167078" cy="4592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Arrow: Right 47">
            <a:extLst>
              <a:ext uri="{FF2B5EF4-FFF2-40B4-BE49-F238E27FC236}">
                <a16:creationId xmlns:a16="http://schemas.microsoft.com/office/drawing/2014/main" id="{0338FEAA-9C16-9CE6-3F21-9BD85707FCB8}"/>
              </a:ext>
            </a:extLst>
          </p:cNvPr>
          <p:cNvSpPr/>
          <p:nvPr/>
        </p:nvSpPr>
        <p:spPr>
          <a:xfrm rot="16200000">
            <a:off x="11025239" y="5849346"/>
            <a:ext cx="360000" cy="360000"/>
          </a:xfrm>
          <a:prstGeom prst="rightArrow">
            <a:avLst/>
          </a:prstGeom>
          <a:solidFill>
            <a:srgbClr val="46A3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b="1">
              <a:latin typeface="Calibri" panose="020F0502020204030204" pitchFamily="34" charset="0"/>
              <a:cs typeface="Calibri" panose="020F0502020204030204" pitchFamily="34" charset="0"/>
            </a:endParaRPr>
          </a:p>
        </p:txBody>
      </p:sp>
      <p:sp>
        <p:nvSpPr>
          <p:cNvPr id="82" name="TextBox 81">
            <a:extLst>
              <a:ext uri="{FF2B5EF4-FFF2-40B4-BE49-F238E27FC236}">
                <a16:creationId xmlns:a16="http://schemas.microsoft.com/office/drawing/2014/main" id="{90AE9F5E-6CB7-183B-0F76-27967CB45146}"/>
              </a:ext>
            </a:extLst>
          </p:cNvPr>
          <p:cNvSpPr txBox="1"/>
          <p:nvPr/>
        </p:nvSpPr>
        <p:spPr>
          <a:xfrm>
            <a:off x="3071093" y="4157182"/>
            <a:ext cx="1766891" cy="646331"/>
          </a:xfrm>
          <a:prstGeom prst="rect">
            <a:avLst/>
          </a:prstGeom>
          <a:noFill/>
        </p:spPr>
        <p:txBody>
          <a:bodyPr wrap="square">
            <a:spAutoFit/>
          </a:bodyPr>
          <a:lstStyle/>
          <a:p>
            <a:pPr marL="171450" indent="-171450">
              <a:buFontTx/>
              <a:buChar char="-"/>
            </a:pPr>
            <a:r>
              <a:rPr lang="en-GB" sz="1200" dirty="0">
                <a:solidFill>
                  <a:schemeClr val="tx2"/>
                </a:solidFill>
                <a:latin typeface="Calibri" panose="020F0502020204030204" pitchFamily="34" charset="0"/>
                <a:cs typeface="Calibri" panose="020F0502020204030204" pitchFamily="34" charset="0"/>
              </a:rPr>
              <a:t>Current Comms process review – LEAN methodologies</a:t>
            </a:r>
          </a:p>
        </p:txBody>
      </p:sp>
      <p:sp>
        <p:nvSpPr>
          <p:cNvPr id="17" name="TextBox 16">
            <a:extLst>
              <a:ext uri="{FF2B5EF4-FFF2-40B4-BE49-F238E27FC236}">
                <a16:creationId xmlns:a16="http://schemas.microsoft.com/office/drawing/2014/main" id="{36FF3C42-6950-F5B2-A4FF-789EAC0C7296}"/>
              </a:ext>
            </a:extLst>
          </p:cNvPr>
          <p:cNvSpPr txBox="1"/>
          <p:nvPr/>
        </p:nvSpPr>
        <p:spPr>
          <a:xfrm rot="17410722">
            <a:off x="9935673" y="2021829"/>
            <a:ext cx="756574" cy="461665"/>
          </a:xfrm>
          <a:prstGeom prst="rect">
            <a:avLst/>
          </a:prstGeom>
          <a:noFill/>
        </p:spPr>
        <p:txBody>
          <a:bodyPr wrap="square" lIns="0" rtlCol="0">
            <a:spAutoFit/>
          </a:bodyPr>
          <a:lstStyle/>
          <a:p>
            <a:pPr algn="ctr"/>
            <a:r>
              <a:rPr lang="en-GB" sz="1200" dirty="0">
                <a:solidFill>
                  <a:schemeClr val="tx2"/>
                </a:solidFill>
                <a:latin typeface="Calibri" panose="020F0502020204030204" pitchFamily="34" charset="0"/>
                <a:cs typeface="Calibri" panose="020F0502020204030204" pitchFamily="34" charset="0"/>
              </a:rPr>
              <a:t>Robust comms </a:t>
            </a:r>
          </a:p>
        </p:txBody>
      </p:sp>
      <p:sp>
        <p:nvSpPr>
          <p:cNvPr id="21" name="TextBox 20">
            <a:extLst>
              <a:ext uri="{FF2B5EF4-FFF2-40B4-BE49-F238E27FC236}">
                <a16:creationId xmlns:a16="http://schemas.microsoft.com/office/drawing/2014/main" id="{054C441A-52E5-3DCF-D739-3B2CA3547EBC}"/>
              </a:ext>
            </a:extLst>
          </p:cNvPr>
          <p:cNvSpPr txBox="1"/>
          <p:nvPr/>
        </p:nvSpPr>
        <p:spPr>
          <a:xfrm>
            <a:off x="9667168" y="3010846"/>
            <a:ext cx="924605" cy="461665"/>
          </a:xfrm>
          <a:prstGeom prst="rect">
            <a:avLst/>
          </a:prstGeom>
          <a:noFill/>
        </p:spPr>
        <p:txBody>
          <a:bodyPr wrap="square" lIns="0" rtlCol="0">
            <a:spAutoFit/>
          </a:bodyPr>
          <a:lstStyle/>
          <a:p>
            <a:pPr algn="ctr"/>
            <a:r>
              <a:rPr lang="en-GB" sz="1200" dirty="0">
                <a:solidFill>
                  <a:schemeClr val="tx2"/>
                </a:solidFill>
                <a:latin typeface="Calibri" panose="020F0502020204030204" pitchFamily="34" charset="0"/>
                <a:cs typeface="Calibri" panose="020F0502020204030204" pitchFamily="34" charset="0"/>
              </a:rPr>
              <a:t>Comms review </a:t>
            </a:r>
          </a:p>
        </p:txBody>
      </p:sp>
      <p:sp>
        <p:nvSpPr>
          <p:cNvPr id="22" name="TextBox 21">
            <a:extLst>
              <a:ext uri="{FF2B5EF4-FFF2-40B4-BE49-F238E27FC236}">
                <a16:creationId xmlns:a16="http://schemas.microsoft.com/office/drawing/2014/main" id="{0FF57055-1798-88DD-2D38-6A9F1FD72F85}"/>
              </a:ext>
            </a:extLst>
          </p:cNvPr>
          <p:cNvSpPr txBox="1"/>
          <p:nvPr/>
        </p:nvSpPr>
        <p:spPr>
          <a:xfrm>
            <a:off x="4733245" y="4596355"/>
            <a:ext cx="1272802" cy="646331"/>
          </a:xfrm>
          <a:prstGeom prst="rect">
            <a:avLst/>
          </a:prstGeom>
          <a:noFill/>
        </p:spPr>
        <p:txBody>
          <a:bodyPr wrap="square" lIns="0" tIns="45720" rIns="91440" bIns="45720" rtlCol="0" anchor="t">
            <a:spAutoFit/>
          </a:bodyPr>
          <a:lstStyle/>
          <a:p>
            <a:r>
              <a:rPr lang="en-GB" sz="1200" dirty="0">
                <a:solidFill>
                  <a:schemeClr val="tx2"/>
                </a:solidFill>
                <a:latin typeface="Calibri" panose="020F0502020204030204" pitchFamily="34" charset="0"/>
                <a:ea typeface="+mn-lt"/>
                <a:cs typeface="Calibri" panose="020F0502020204030204" pitchFamily="34" charset="0"/>
              </a:rPr>
              <a:t>- IP Personal development plan review</a:t>
            </a:r>
            <a:endParaRPr lang="en-GB" sz="1200" dirty="0">
              <a:solidFill>
                <a:schemeClr val="tx2"/>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FA8AAD5E-7A42-2C0A-16FE-C6458BB6B638}"/>
              </a:ext>
            </a:extLst>
          </p:cNvPr>
          <p:cNvSpPr txBox="1"/>
          <p:nvPr/>
        </p:nvSpPr>
        <p:spPr>
          <a:xfrm>
            <a:off x="1674533" y="2720875"/>
            <a:ext cx="1717277" cy="646331"/>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Review current engagement / Audience = Gap Analysis</a:t>
            </a:r>
            <a:endParaRPr lang="en-US" sz="1200" dirty="0">
              <a:solidFill>
                <a:schemeClr val="tx2"/>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D59ABBBA-46D2-1E39-C749-10790C6D8FFE}"/>
              </a:ext>
            </a:extLst>
          </p:cNvPr>
          <p:cNvSpPr txBox="1"/>
          <p:nvPr/>
        </p:nvSpPr>
        <p:spPr>
          <a:xfrm rot="20296888">
            <a:off x="6755247" y="1810353"/>
            <a:ext cx="3381931" cy="276999"/>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Increased engagement across demographics</a:t>
            </a:r>
            <a:endParaRPr lang="en-US" sz="1200" dirty="0">
              <a:solidFill>
                <a:schemeClr val="tx2"/>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8D8707C9-9A45-C124-803C-FE8AC4E53A53}"/>
              </a:ext>
            </a:extLst>
          </p:cNvPr>
          <p:cNvSpPr txBox="1"/>
          <p:nvPr/>
        </p:nvSpPr>
        <p:spPr>
          <a:xfrm>
            <a:off x="4962522" y="3783000"/>
            <a:ext cx="1903173" cy="646331"/>
          </a:xfrm>
          <a:prstGeom prst="rect">
            <a:avLst/>
          </a:prstGeom>
          <a:noFill/>
        </p:spPr>
        <p:txBody>
          <a:bodyPr wrap="square" lIns="0" tIns="45720" rIns="91440" bIns="45720" rtlCol="0" anchor="t">
            <a:spAutoFit/>
          </a:bodyPr>
          <a:lstStyle/>
          <a:p>
            <a:r>
              <a:rPr lang="en-US" sz="1200" dirty="0">
                <a:solidFill>
                  <a:schemeClr val="tx2"/>
                </a:solidFill>
                <a:latin typeface="Calibri" panose="020F0502020204030204" pitchFamily="34" charset="0"/>
                <a:cs typeface="Calibri" panose="020F0502020204030204" pitchFamily="34" charset="0"/>
              </a:rPr>
              <a:t>Gather comms specific feedback and host IP ideas generation session</a:t>
            </a:r>
          </a:p>
        </p:txBody>
      </p:sp>
      <p:sp>
        <p:nvSpPr>
          <p:cNvPr id="54" name="TextBox 53">
            <a:extLst>
              <a:ext uri="{FF2B5EF4-FFF2-40B4-BE49-F238E27FC236}">
                <a16:creationId xmlns:a16="http://schemas.microsoft.com/office/drawing/2014/main" id="{D526134E-1A84-68C8-ED00-018952CB98CC}"/>
              </a:ext>
            </a:extLst>
          </p:cNvPr>
          <p:cNvSpPr txBox="1"/>
          <p:nvPr/>
        </p:nvSpPr>
        <p:spPr>
          <a:xfrm>
            <a:off x="4296962" y="1163951"/>
            <a:ext cx="1209516" cy="646331"/>
          </a:xfrm>
          <a:prstGeom prst="rect">
            <a:avLst/>
          </a:prstGeom>
          <a:noFill/>
        </p:spPr>
        <p:txBody>
          <a:bodyPr wrap="square" lIns="0" rtlCol="0">
            <a:spAutoFit/>
          </a:bodyPr>
          <a:lstStyle/>
          <a:p>
            <a:pPr algn="ctr"/>
            <a:r>
              <a:rPr lang="en-GB" sz="1200" dirty="0">
                <a:solidFill>
                  <a:schemeClr val="tx2"/>
                </a:solidFill>
                <a:latin typeface="Calibri" panose="020F0502020204030204" pitchFamily="34" charset="0"/>
                <a:cs typeface="Calibri" panose="020F0502020204030204" pitchFamily="34" charset="0"/>
              </a:rPr>
              <a:t>- Clarify pathways with volunteers and peer support </a:t>
            </a:r>
          </a:p>
        </p:txBody>
      </p:sp>
      <p:sp>
        <p:nvSpPr>
          <p:cNvPr id="32" name="TextBox 31">
            <a:extLst>
              <a:ext uri="{FF2B5EF4-FFF2-40B4-BE49-F238E27FC236}">
                <a16:creationId xmlns:a16="http://schemas.microsoft.com/office/drawing/2014/main" id="{B1480F35-07B5-AAA9-5B32-5F93FE56A925}"/>
              </a:ext>
            </a:extLst>
          </p:cNvPr>
          <p:cNvSpPr txBox="1"/>
          <p:nvPr/>
        </p:nvSpPr>
        <p:spPr>
          <a:xfrm>
            <a:off x="213421" y="3715259"/>
            <a:ext cx="1729911" cy="1200329"/>
          </a:xfrm>
          <a:prstGeom prst="rect">
            <a:avLst/>
          </a:prstGeom>
          <a:noFill/>
        </p:spPr>
        <p:txBody>
          <a:bodyPr wrap="square" lIns="0" tIns="45720" rIns="91440" bIns="45720" rtlCol="0" anchor="t">
            <a:spAutoFit/>
          </a:bodyPr>
          <a:lstStyle/>
          <a:p>
            <a:pPr algn="ctr"/>
            <a:r>
              <a:rPr lang="en-GB" b="1" dirty="0">
                <a:solidFill>
                  <a:schemeClr val="tx2"/>
                </a:solidFill>
              </a:rPr>
              <a:t>Strategy </a:t>
            </a:r>
          </a:p>
          <a:p>
            <a:pPr algn="ctr"/>
            <a:r>
              <a:rPr lang="en-GB" b="1" dirty="0">
                <a:solidFill>
                  <a:schemeClr val="tx2"/>
                </a:solidFill>
              </a:rPr>
              <a:t>(Accessibility, targeted approach)</a:t>
            </a:r>
          </a:p>
        </p:txBody>
      </p:sp>
      <p:sp>
        <p:nvSpPr>
          <p:cNvPr id="62" name="TextBox 61">
            <a:extLst>
              <a:ext uri="{FF2B5EF4-FFF2-40B4-BE49-F238E27FC236}">
                <a16:creationId xmlns:a16="http://schemas.microsoft.com/office/drawing/2014/main" id="{67BDF3C6-9B26-D3BD-DC2E-1169A77D1C2E}"/>
              </a:ext>
            </a:extLst>
          </p:cNvPr>
          <p:cNvSpPr txBox="1"/>
          <p:nvPr/>
        </p:nvSpPr>
        <p:spPr>
          <a:xfrm>
            <a:off x="1258551" y="2175153"/>
            <a:ext cx="1469824" cy="461665"/>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Review branding – Team activity </a:t>
            </a:r>
          </a:p>
        </p:txBody>
      </p:sp>
      <p:sp>
        <p:nvSpPr>
          <p:cNvPr id="73" name="TextBox 72">
            <a:extLst>
              <a:ext uri="{FF2B5EF4-FFF2-40B4-BE49-F238E27FC236}">
                <a16:creationId xmlns:a16="http://schemas.microsoft.com/office/drawing/2014/main" id="{BB03837A-69FD-6552-73A4-B7068E1A8709}"/>
              </a:ext>
            </a:extLst>
          </p:cNvPr>
          <p:cNvSpPr txBox="1"/>
          <p:nvPr/>
        </p:nvSpPr>
        <p:spPr>
          <a:xfrm>
            <a:off x="1682535" y="3429522"/>
            <a:ext cx="2326471" cy="276999"/>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Reaffirm priorities (Team SWOT)</a:t>
            </a:r>
            <a:endParaRPr lang="en-US" sz="1200" dirty="0">
              <a:solidFill>
                <a:schemeClr val="tx2"/>
              </a:solidFill>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9FC0EEEA-1C57-547D-44B4-C40BD1D6EE36}"/>
              </a:ext>
            </a:extLst>
          </p:cNvPr>
          <p:cNvSpPr txBox="1"/>
          <p:nvPr/>
        </p:nvSpPr>
        <p:spPr>
          <a:xfrm>
            <a:off x="9562761" y="5226397"/>
            <a:ext cx="1040031" cy="646331"/>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Initial notification of transformation</a:t>
            </a:r>
          </a:p>
        </p:txBody>
      </p:sp>
      <p:sp>
        <p:nvSpPr>
          <p:cNvPr id="90" name="TextBox 89">
            <a:extLst>
              <a:ext uri="{FF2B5EF4-FFF2-40B4-BE49-F238E27FC236}">
                <a16:creationId xmlns:a16="http://schemas.microsoft.com/office/drawing/2014/main" id="{798B9AEE-219B-2A49-C062-566B1D297BEE}"/>
              </a:ext>
            </a:extLst>
          </p:cNvPr>
          <p:cNvSpPr txBox="1"/>
          <p:nvPr/>
        </p:nvSpPr>
        <p:spPr>
          <a:xfrm>
            <a:off x="2342248" y="3800658"/>
            <a:ext cx="1596320" cy="276999"/>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Recruit role specific IP’s</a:t>
            </a:r>
            <a:endParaRPr lang="en-US" sz="1200" dirty="0">
              <a:solidFill>
                <a:schemeClr val="tx2"/>
              </a:solidFill>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7A72B83B-0EC1-8933-2A1C-19E2D5D064AA}"/>
              </a:ext>
            </a:extLst>
          </p:cNvPr>
          <p:cNvSpPr txBox="1"/>
          <p:nvPr/>
        </p:nvSpPr>
        <p:spPr>
          <a:xfrm>
            <a:off x="10119896" y="6208436"/>
            <a:ext cx="2013238" cy="646331"/>
          </a:xfrm>
          <a:prstGeom prst="rect">
            <a:avLst/>
          </a:prstGeom>
          <a:noFill/>
        </p:spPr>
        <p:txBody>
          <a:bodyPr wrap="square" lIns="0" rtlCol="0">
            <a:spAutoFit/>
          </a:bodyPr>
          <a:lstStyle/>
          <a:p>
            <a:pPr algn="ctr"/>
            <a:r>
              <a:rPr lang="en-GB" b="1" dirty="0">
                <a:solidFill>
                  <a:schemeClr val="tx2"/>
                </a:solidFill>
              </a:rPr>
              <a:t>Team development</a:t>
            </a:r>
          </a:p>
        </p:txBody>
      </p:sp>
      <p:sp>
        <p:nvSpPr>
          <p:cNvPr id="92" name="TextBox 91">
            <a:extLst>
              <a:ext uri="{FF2B5EF4-FFF2-40B4-BE49-F238E27FC236}">
                <a16:creationId xmlns:a16="http://schemas.microsoft.com/office/drawing/2014/main" id="{C498BEAE-D8C0-EBB5-6A9D-67CD455CA69D}"/>
              </a:ext>
            </a:extLst>
          </p:cNvPr>
          <p:cNvSpPr txBox="1"/>
          <p:nvPr/>
        </p:nvSpPr>
        <p:spPr>
          <a:xfrm>
            <a:off x="10675568" y="5216431"/>
            <a:ext cx="1207957" cy="646331"/>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Key areas of interest – action plans</a:t>
            </a:r>
          </a:p>
        </p:txBody>
      </p:sp>
      <p:sp>
        <p:nvSpPr>
          <p:cNvPr id="93" name="Text Placeholder 24">
            <a:extLst>
              <a:ext uri="{FF2B5EF4-FFF2-40B4-BE49-F238E27FC236}">
                <a16:creationId xmlns:a16="http://schemas.microsoft.com/office/drawing/2014/main" id="{C700CFF0-A922-559A-B452-F1524360A1A2}"/>
              </a:ext>
            </a:extLst>
          </p:cNvPr>
          <p:cNvSpPr txBox="1">
            <a:spLocks/>
          </p:cNvSpPr>
          <p:nvPr/>
        </p:nvSpPr>
        <p:spPr>
          <a:xfrm>
            <a:off x="7328578" y="3815929"/>
            <a:ext cx="1149399" cy="795528"/>
          </a:xfrm>
          <a:prstGeom prst="rect">
            <a:avLst/>
          </a:prstGeom>
          <a:noFill/>
        </p:spPr>
        <p:txBody>
          <a:bodyPr vert="horz" lIns="0" tIns="45720" rIns="0" bIns="45720" rtlCol="0" anchor="t" anchorCtr="0">
            <a:noAutofit/>
          </a:bodyPr>
          <a:lstStyle>
            <a:lvl1pPr marL="0" indent="0" algn="ctr" defTabSz="914400" rtl="0" eaLnBrk="1" latinLnBrk="0" hangingPunct="1">
              <a:lnSpc>
                <a:spcPct val="90000"/>
              </a:lnSpc>
              <a:spcBef>
                <a:spcPts val="0"/>
              </a:spcBef>
              <a:buFont typeface="Arial" panose="020B0604020202020204" pitchFamily="34" charset="0"/>
              <a:buNone/>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2"/>
                </a:solidFill>
                <a:latin typeface="Calibri" panose="020F0502020204030204" pitchFamily="34" charset="0"/>
                <a:cs typeface="Calibri" panose="020F0502020204030204" pitchFamily="34" charset="0"/>
              </a:rPr>
              <a:t>Develop guidance for effective Coproduction</a:t>
            </a:r>
          </a:p>
        </p:txBody>
      </p:sp>
      <p:sp>
        <p:nvSpPr>
          <p:cNvPr id="94" name="Text Placeholder 24">
            <a:extLst>
              <a:ext uri="{FF2B5EF4-FFF2-40B4-BE49-F238E27FC236}">
                <a16:creationId xmlns:a16="http://schemas.microsoft.com/office/drawing/2014/main" id="{89F2F0B4-0174-4D0F-EA37-4B96065F9F7B}"/>
              </a:ext>
            </a:extLst>
          </p:cNvPr>
          <p:cNvSpPr txBox="1">
            <a:spLocks/>
          </p:cNvSpPr>
          <p:nvPr/>
        </p:nvSpPr>
        <p:spPr>
          <a:xfrm>
            <a:off x="8147349" y="3182598"/>
            <a:ext cx="902598" cy="795528"/>
          </a:xfrm>
          <a:prstGeom prst="rect">
            <a:avLst/>
          </a:prstGeom>
          <a:noFill/>
        </p:spPr>
        <p:txBody>
          <a:bodyPr vert="horz" lIns="0" tIns="45720" rIns="0" bIns="45720" rtlCol="0" anchor="t" anchorCtr="0">
            <a:noAutofit/>
          </a:bodyPr>
          <a:lstStyle>
            <a:lvl1pPr marL="0" indent="0" algn="ctr" defTabSz="914400" rtl="0" eaLnBrk="1" latinLnBrk="0" hangingPunct="1">
              <a:lnSpc>
                <a:spcPct val="90000"/>
              </a:lnSpc>
              <a:spcBef>
                <a:spcPts val="0"/>
              </a:spcBef>
              <a:buFont typeface="Arial" panose="020B0604020202020204" pitchFamily="34" charset="0"/>
              <a:buNone/>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2"/>
                </a:solidFill>
                <a:latin typeface="Calibri" panose="020F0502020204030204" pitchFamily="34" charset="0"/>
                <a:cs typeface="Calibri" panose="020F0502020204030204" pitchFamily="34" charset="0"/>
              </a:rPr>
              <a:t>Build rewards structure</a:t>
            </a:r>
          </a:p>
        </p:txBody>
      </p:sp>
      <p:sp>
        <p:nvSpPr>
          <p:cNvPr id="95" name="Text Placeholder 24">
            <a:extLst>
              <a:ext uri="{FF2B5EF4-FFF2-40B4-BE49-F238E27FC236}">
                <a16:creationId xmlns:a16="http://schemas.microsoft.com/office/drawing/2014/main" id="{AFB0EC75-3D80-6E62-892B-6B51E29F5597}"/>
              </a:ext>
            </a:extLst>
          </p:cNvPr>
          <p:cNvSpPr txBox="1">
            <a:spLocks/>
          </p:cNvSpPr>
          <p:nvPr/>
        </p:nvSpPr>
        <p:spPr>
          <a:xfrm>
            <a:off x="8719257" y="2598814"/>
            <a:ext cx="880482" cy="795528"/>
          </a:xfrm>
          <a:prstGeom prst="rect">
            <a:avLst/>
          </a:prstGeom>
          <a:noFill/>
        </p:spPr>
        <p:txBody>
          <a:bodyPr vert="horz" lIns="0" tIns="45720" rIns="0" bIns="45720" rtlCol="0" anchor="t" anchorCtr="0">
            <a:noAutofit/>
          </a:bodyPr>
          <a:lstStyle>
            <a:lvl1pPr marL="0" indent="0" algn="ctr" defTabSz="914400" rtl="0" eaLnBrk="1" latinLnBrk="0" hangingPunct="1">
              <a:lnSpc>
                <a:spcPct val="90000"/>
              </a:lnSpc>
              <a:spcBef>
                <a:spcPts val="0"/>
              </a:spcBef>
              <a:buFont typeface="Arial" panose="020B0604020202020204" pitchFamily="34" charset="0"/>
              <a:buNone/>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2"/>
                </a:solidFill>
                <a:latin typeface="Calibri" panose="020F0502020204030204" pitchFamily="34" charset="0"/>
                <a:cs typeface="Calibri" panose="020F0502020204030204" pitchFamily="34" charset="0"/>
              </a:rPr>
              <a:t>Develop leadership case study</a:t>
            </a:r>
          </a:p>
        </p:txBody>
      </p:sp>
      <p:sp>
        <p:nvSpPr>
          <p:cNvPr id="96" name="TextBox 95">
            <a:extLst>
              <a:ext uri="{FF2B5EF4-FFF2-40B4-BE49-F238E27FC236}">
                <a16:creationId xmlns:a16="http://schemas.microsoft.com/office/drawing/2014/main" id="{25E8B474-1042-7891-A39D-00EFFCF66A0B}"/>
              </a:ext>
            </a:extLst>
          </p:cNvPr>
          <p:cNvSpPr txBox="1"/>
          <p:nvPr/>
        </p:nvSpPr>
        <p:spPr>
          <a:xfrm>
            <a:off x="7542022" y="2467481"/>
            <a:ext cx="1192944" cy="461665"/>
          </a:xfrm>
          <a:prstGeom prst="rect">
            <a:avLst/>
          </a:prstGeom>
          <a:noFill/>
        </p:spPr>
        <p:txBody>
          <a:bodyPr wrap="square" lIns="0" rtlCol="0">
            <a:spAutoFit/>
          </a:bodyPr>
          <a:lstStyle/>
          <a:p>
            <a:pPr algn="ctr"/>
            <a:r>
              <a:rPr lang="en-GB" sz="1200" dirty="0">
                <a:solidFill>
                  <a:schemeClr val="tx2"/>
                </a:solidFill>
                <a:latin typeface="Calibri" panose="020F0502020204030204" pitchFamily="34" charset="0"/>
                <a:cs typeface="Calibri" panose="020F0502020204030204" pitchFamily="34" charset="0"/>
              </a:rPr>
              <a:t>-Training plans Implemented</a:t>
            </a:r>
          </a:p>
        </p:txBody>
      </p:sp>
      <p:sp>
        <p:nvSpPr>
          <p:cNvPr id="97" name="TextBox 96">
            <a:extLst>
              <a:ext uri="{FF2B5EF4-FFF2-40B4-BE49-F238E27FC236}">
                <a16:creationId xmlns:a16="http://schemas.microsoft.com/office/drawing/2014/main" id="{902849F0-CA96-32B0-B340-98B8EF319CCA}"/>
              </a:ext>
            </a:extLst>
          </p:cNvPr>
          <p:cNvSpPr txBox="1"/>
          <p:nvPr/>
        </p:nvSpPr>
        <p:spPr>
          <a:xfrm rot="20443619">
            <a:off x="6304467" y="1767629"/>
            <a:ext cx="3300372" cy="276999"/>
          </a:xfrm>
          <a:prstGeom prst="rect">
            <a:avLst/>
          </a:prstGeom>
          <a:noFill/>
        </p:spPr>
        <p:txBody>
          <a:bodyPr wrap="square" lIns="0" rtlCol="0">
            <a:spAutoFit/>
          </a:bodyPr>
          <a:lstStyle/>
          <a:p>
            <a:pPr algn="ctr"/>
            <a:r>
              <a:rPr lang="en-GB" sz="1200" dirty="0">
                <a:solidFill>
                  <a:schemeClr val="tx2"/>
                </a:solidFill>
                <a:latin typeface="Calibri" panose="020F0502020204030204" pitchFamily="34" charset="0"/>
                <a:cs typeface="Calibri" panose="020F0502020204030204" pitchFamily="34" charset="0"/>
              </a:rPr>
              <a:t>-Double loop Feedback mechanisms through IPs</a:t>
            </a:r>
          </a:p>
        </p:txBody>
      </p:sp>
      <p:sp>
        <p:nvSpPr>
          <p:cNvPr id="98" name="TextBox 97">
            <a:extLst>
              <a:ext uri="{FF2B5EF4-FFF2-40B4-BE49-F238E27FC236}">
                <a16:creationId xmlns:a16="http://schemas.microsoft.com/office/drawing/2014/main" id="{0109CF95-441E-D216-F829-DD57C9D14699}"/>
              </a:ext>
            </a:extLst>
          </p:cNvPr>
          <p:cNvSpPr txBox="1"/>
          <p:nvPr/>
        </p:nvSpPr>
        <p:spPr>
          <a:xfrm>
            <a:off x="6900868" y="1136293"/>
            <a:ext cx="1128535" cy="461665"/>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ea typeface="+mn-lt"/>
                <a:cs typeface="Calibri" panose="020F0502020204030204" pitchFamily="34" charset="0"/>
              </a:rPr>
              <a:t>Clinical settings profiles </a:t>
            </a:r>
            <a:endParaRPr lang="en-US" sz="1200" dirty="0">
              <a:solidFill>
                <a:schemeClr val="tx2"/>
              </a:solidFill>
              <a:latin typeface="Calibri" panose="020F0502020204030204" pitchFamily="34" charset="0"/>
              <a:ea typeface="+mn-lt"/>
              <a:cs typeface="Calibri" panose="020F0502020204030204" pitchFamily="34" charset="0"/>
            </a:endParaRPr>
          </a:p>
        </p:txBody>
      </p:sp>
      <p:sp>
        <p:nvSpPr>
          <p:cNvPr id="99" name="TextBox 98">
            <a:extLst>
              <a:ext uri="{FF2B5EF4-FFF2-40B4-BE49-F238E27FC236}">
                <a16:creationId xmlns:a16="http://schemas.microsoft.com/office/drawing/2014/main" id="{751C8C8A-B0AB-F42E-6532-250390D1B43B}"/>
              </a:ext>
            </a:extLst>
          </p:cNvPr>
          <p:cNvSpPr txBox="1"/>
          <p:nvPr/>
        </p:nvSpPr>
        <p:spPr>
          <a:xfrm>
            <a:off x="782591" y="1700893"/>
            <a:ext cx="1789813" cy="461665"/>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cs typeface="Calibri" panose="020F0502020204030204" pitchFamily="34" charset="0"/>
              </a:rPr>
              <a:t>Defining involvement activity </a:t>
            </a:r>
          </a:p>
        </p:txBody>
      </p:sp>
      <p:sp>
        <p:nvSpPr>
          <p:cNvPr id="13" name="TextBox 12">
            <a:extLst>
              <a:ext uri="{FF2B5EF4-FFF2-40B4-BE49-F238E27FC236}">
                <a16:creationId xmlns:a16="http://schemas.microsoft.com/office/drawing/2014/main" id="{7C95C539-F8B4-5520-398A-0851B5A5C4D6}"/>
              </a:ext>
            </a:extLst>
          </p:cNvPr>
          <p:cNvSpPr txBox="1"/>
          <p:nvPr/>
        </p:nvSpPr>
        <p:spPr>
          <a:xfrm rot="20837843">
            <a:off x="7323333" y="1471809"/>
            <a:ext cx="1766966" cy="276999"/>
          </a:xfrm>
          <a:prstGeom prst="rect">
            <a:avLst/>
          </a:prstGeom>
          <a:noFill/>
        </p:spPr>
        <p:txBody>
          <a:bodyPr wrap="square" lIns="0" tIns="45720" rIns="91440" bIns="45720" rtlCol="0" anchor="t">
            <a:spAutoFit/>
          </a:bodyPr>
          <a:lstStyle/>
          <a:p>
            <a:pPr algn="ctr"/>
            <a:r>
              <a:rPr lang="en-GB" sz="1200" dirty="0">
                <a:solidFill>
                  <a:schemeClr val="tx2"/>
                </a:solidFill>
                <a:latin typeface="Calibri" panose="020F0502020204030204" pitchFamily="34" charset="0"/>
                <a:ea typeface="+mn-lt"/>
                <a:cs typeface="Calibri" panose="020F0502020204030204" pitchFamily="34" charset="0"/>
              </a:rPr>
              <a:t>Celebrate involvement  </a:t>
            </a:r>
            <a:endParaRPr lang="en-US" sz="1200" dirty="0">
              <a:solidFill>
                <a:schemeClr val="tx2"/>
              </a:solidFill>
              <a:latin typeface="Calibri" panose="020F0502020204030204" pitchFamily="34" charset="0"/>
              <a:ea typeface="+mn-lt"/>
              <a:cs typeface="Calibri" panose="020F0502020204030204" pitchFamily="34" charset="0"/>
            </a:endParaRPr>
          </a:p>
        </p:txBody>
      </p:sp>
    </p:spTree>
    <p:extLst>
      <p:ext uri="{BB962C8B-B14F-4D97-AF65-F5344CB8AC3E}">
        <p14:creationId xmlns:p14="http://schemas.microsoft.com/office/powerpoint/2010/main" val="4030827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3983404-22E3-74D8-045E-476A6D62D40D}"/>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en-US" sz="1100">
                <a:solidFill>
                  <a:srgbClr val="FFFFFF"/>
                </a:solidFill>
              </a:rPr>
              <a:t>Presentation title</a:t>
            </a:r>
          </a:p>
        </p:txBody>
      </p:sp>
      <p:pic>
        <p:nvPicPr>
          <p:cNvPr id="5" name="Picture 4">
            <a:extLst>
              <a:ext uri="{FF2B5EF4-FFF2-40B4-BE49-F238E27FC236}">
                <a16:creationId xmlns:a16="http://schemas.microsoft.com/office/drawing/2014/main" id="{F6EA2E9A-E107-9022-64D2-15416365A4F4}"/>
              </a:ext>
            </a:extLst>
          </p:cNvPr>
          <p:cNvPicPr>
            <a:picLocks noChangeAspect="1"/>
          </p:cNvPicPr>
          <p:nvPr/>
        </p:nvPicPr>
        <p:blipFill rotWithShape="1">
          <a:blip r:embed="rId2"/>
          <a:srcRect l="25759" t="18189" r="35322" b="13951"/>
          <a:stretch/>
        </p:blipFill>
        <p:spPr>
          <a:xfrm>
            <a:off x="75602" y="127698"/>
            <a:ext cx="6048220" cy="5931908"/>
          </a:xfrm>
          <a:prstGeom prst="rect">
            <a:avLst/>
          </a:prstGeom>
        </p:spPr>
      </p:pic>
      <p:sp>
        <p:nvSpPr>
          <p:cNvPr id="3" name="Slide Number Placeholder 2">
            <a:extLst>
              <a:ext uri="{FF2B5EF4-FFF2-40B4-BE49-F238E27FC236}">
                <a16:creationId xmlns:a16="http://schemas.microsoft.com/office/drawing/2014/main" id="{4EA94FCE-B81C-3748-1687-C671FF428FE1}"/>
              </a:ext>
            </a:extLst>
          </p:cNvPr>
          <p:cNvSpPr>
            <a:spLocks noGrp="1"/>
          </p:cNvSpPr>
          <p:nvPr>
            <p:ph type="sldNum" sz="quarter" idx="12"/>
          </p:nvPr>
        </p:nvSpPr>
        <p:spPr>
          <a:xfrm>
            <a:off x="11704320" y="6455664"/>
            <a:ext cx="448056" cy="365125"/>
          </a:xfrm>
        </p:spPr>
        <p:txBody>
          <a:bodyPr>
            <a:normAutofit/>
          </a:bodyPr>
          <a:lstStyle/>
          <a:p>
            <a:pPr>
              <a:spcAft>
                <a:spcPts val="600"/>
              </a:spcAft>
            </a:pPr>
            <a:fld id="{48F63A3B-78C7-47BE-AE5E-E10140E04643}" type="slidenum">
              <a:rPr lang="en-US" sz="1100">
                <a:solidFill>
                  <a:srgbClr val="FFFFFF"/>
                </a:solidFill>
              </a:rPr>
              <a:pPr>
                <a:spcAft>
                  <a:spcPts val="600"/>
                </a:spcAft>
              </a:pPr>
              <a:t>35</a:t>
            </a:fld>
            <a:endParaRPr lang="en-US" sz="1100">
              <a:solidFill>
                <a:srgbClr val="FFFFFF"/>
              </a:solidFill>
            </a:endParaRPr>
          </a:p>
        </p:txBody>
      </p:sp>
      <p:sp>
        <p:nvSpPr>
          <p:cNvPr id="6" name="TextBox 5">
            <a:extLst>
              <a:ext uri="{FF2B5EF4-FFF2-40B4-BE49-F238E27FC236}">
                <a16:creationId xmlns:a16="http://schemas.microsoft.com/office/drawing/2014/main" id="{C3E1645C-1635-C070-AE97-964936EC4CBF}"/>
              </a:ext>
            </a:extLst>
          </p:cNvPr>
          <p:cNvSpPr txBox="1"/>
          <p:nvPr/>
        </p:nvSpPr>
        <p:spPr>
          <a:xfrm>
            <a:off x="6332562" y="268336"/>
            <a:ext cx="5527342" cy="7294305"/>
          </a:xfrm>
          <a:prstGeom prst="rect">
            <a:avLst/>
          </a:prstGeom>
          <a:noFill/>
        </p:spPr>
        <p:txBody>
          <a:bodyPr wrap="square" rtlCol="0">
            <a:spAutoFit/>
          </a:bodyPr>
          <a:lstStyle/>
          <a:p>
            <a:r>
              <a:rPr lang="en-GB" sz="2400" b="1" dirty="0">
                <a:solidFill>
                  <a:schemeClr val="bg1"/>
                </a:solidFill>
                <a:latin typeface="Arial" panose="020B0604020202020204" pitchFamily="34" charset="0"/>
                <a:cs typeface="Arial" panose="020B0604020202020204" pitchFamily="34" charset="0"/>
              </a:rPr>
              <a:t>I have been asked to speak about the opportunities I have been lucky to access as an AHP: </a:t>
            </a:r>
          </a:p>
          <a:p>
            <a:endParaRPr lang="en-GB"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Opportunities to be creative and time to deliver activities outside of my ‘set’ role, such as Service User Involvement Groups </a:t>
            </a:r>
          </a:p>
          <a:p>
            <a:endParaRPr lang="en-GB"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Roles as Project Manager  in Community mental health Transformation, and Involvement Transformation Lead</a:t>
            </a:r>
          </a:p>
          <a:p>
            <a:endParaRPr lang="en-GB"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Apprenticeship- </a:t>
            </a:r>
          </a:p>
          <a:p>
            <a:r>
              <a:rPr lang="en-GB" sz="2400" dirty="0">
                <a:solidFill>
                  <a:schemeClr val="bg1"/>
                </a:solidFill>
                <a:latin typeface="Arial" panose="020B0604020202020204" pitchFamily="34" charset="0"/>
                <a:cs typeface="Arial" panose="020B0604020202020204" pitchFamily="34" charset="0"/>
              </a:rPr>
              <a:t>MSc in Senior Leadership – University of Leeds Business school </a:t>
            </a:r>
          </a:p>
          <a:p>
            <a:endParaRPr lang="en-GB"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499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E08CA-6DA7-0539-A602-B6C767250D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06" t="14326" b="25775"/>
          <a:stretch/>
        </p:blipFill>
        <p:spPr bwMode="auto">
          <a:xfrm>
            <a:off x="9762978" y="18255"/>
            <a:ext cx="2429022" cy="914486"/>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57DF06-5379-49AB-44FD-9D696BE8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75"/>
            <a:ext cx="12192000" cy="320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28B05F-A90E-02A8-0FA4-1DE961FBBA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4425" y="293835"/>
            <a:ext cx="1138727" cy="914487"/>
          </a:xfrm>
          <a:prstGeom prst="rect">
            <a:avLst/>
          </a:prstGeom>
          <a:noFill/>
          <a:ln>
            <a:noFill/>
          </a:ln>
        </p:spPr>
      </p:pic>
      <p:pic>
        <p:nvPicPr>
          <p:cNvPr id="5" name="Picture 4" descr="A group of people linked together&#10;&#10;Description automatically generated with low confidence">
            <a:extLst>
              <a:ext uri="{FF2B5EF4-FFF2-40B4-BE49-F238E27FC236}">
                <a16:creationId xmlns:a16="http://schemas.microsoft.com/office/drawing/2014/main" id="{87C732B9-2BCC-D3D4-AA62-1B3EACC86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645" y="205003"/>
            <a:ext cx="1356621" cy="901439"/>
          </a:xfrm>
          <a:prstGeom prst="rect">
            <a:avLst/>
          </a:prstGeom>
        </p:spPr>
      </p:pic>
      <p:sp>
        <p:nvSpPr>
          <p:cNvPr id="8" name="Title 1">
            <a:extLst>
              <a:ext uri="{FF2B5EF4-FFF2-40B4-BE49-F238E27FC236}">
                <a16:creationId xmlns:a16="http://schemas.microsoft.com/office/drawing/2014/main" id="{F1F6C6B2-8131-58FB-CC82-12D923845411}"/>
              </a:ext>
            </a:extLst>
          </p:cNvPr>
          <p:cNvSpPr txBox="1">
            <a:spLocks/>
          </p:cNvSpPr>
          <p:nvPr/>
        </p:nvSpPr>
        <p:spPr>
          <a:xfrm>
            <a:off x="3312463" y="590646"/>
            <a:ext cx="5616387" cy="17505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r>
              <a:rPr lang="en-GB" b="1" dirty="0"/>
              <a:t>Digital Initiative  </a:t>
            </a:r>
          </a:p>
        </p:txBody>
      </p:sp>
      <p:pic>
        <p:nvPicPr>
          <p:cNvPr id="7" name="Picture 6" descr="A group of people sitting in a room with microphones&#10;&#10;Description automatically generated with medium confidence">
            <a:extLst>
              <a:ext uri="{FF2B5EF4-FFF2-40B4-BE49-F238E27FC236}">
                <a16:creationId xmlns:a16="http://schemas.microsoft.com/office/drawing/2014/main" id="{65A75572-B768-BA1C-D0F7-B8D5BE9D4E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769" y="2011679"/>
            <a:ext cx="5448887" cy="4086665"/>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D738CFD9-450F-5E24-52B7-40AAE08069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8745" y="2011679"/>
            <a:ext cx="5448887" cy="4086665"/>
          </a:xfrm>
          <a:prstGeom prst="rect">
            <a:avLst/>
          </a:prstGeom>
        </p:spPr>
      </p:pic>
    </p:spTree>
    <p:extLst>
      <p:ext uri="{BB962C8B-B14F-4D97-AF65-F5344CB8AC3E}">
        <p14:creationId xmlns:p14="http://schemas.microsoft.com/office/powerpoint/2010/main" val="3234148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1274298" y="2228164"/>
            <a:ext cx="10515600" cy="4351338"/>
          </a:xfrm>
        </p:spPr>
        <p:txBody>
          <a:bodyPr>
            <a:normAutofit lnSpcReduction="10000"/>
          </a:bodyPr>
          <a:lstStyle/>
          <a:p>
            <a:endParaRPr lang="en-US" dirty="0"/>
          </a:p>
          <a:p>
            <a:endParaRPr lang="en-US" dirty="0"/>
          </a:p>
          <a:p>
            <a:r>
              <a:rPr lang="en-US" dirty="0"/>
              <a:t>A long journey and a significant culture change! </a:t>
            </a:r>
          </a:p>
          <a:p>
            <a:r>
              <a:rPr lang="en-US" dirty="0"/>
              <a:t>Applying AHP skills to influence wider agendas</a:t>
            </a:r>
          </a:p>
          <a:p>
            <a:r>
              <a:rPr lang="en-US" dirty="0"/>
              <a:t>New role as Senior Patient Experience Manager </a:t>
            </a:r>
          </a:p>
          <a:p>
            <a:r>
              <a:rPr lang="en-US" dirty="0"/>
              <a:t>addressing the ‘mismatch’ in perceptions</a:t>
            </a:r>
          </a:p>
          <a:p>
            <a:r>
              <a:rPr lang="en-US" dirty="0"/>
              <a:t>establish commitment to power-sharing and feedback. </a:t>
            </a:r>
          </a:p>
          <a:p>
            <a:r>
              <a:rPr lang="en-US" dirty="0"/>
              <a:t>Understanding how to reach under-served populations – always learning! </a:t>
            </a:r>
          </a:p>
        </p:txBody>
      </p:sp>
      <p:sp>
        <p:nvSpPr>
          <p:cNvPr id="4" name="Footer Placeholder 3">
            <a:extLst>
              <a:ext uri="{FF2B5EF4-FFF2-40B4-BE49-F238E27FC236}">
                <a16:creationId xmlns:a16="http://schemas.microsoft.com/office/drawing/2014/main" id="{D5BA2433-990B-A170-369A-3DF4A9B33BFA}"/>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F7F20BE-640F-EFAB-3A43-2AA146DB42BF}"/>
              </a:ext>
            </a:extLst>
          </p:cNvPr>
          <p:cNvSpPr>
            <a:spLocks noGrp="1"/>
          </p:cNvSpPr>
          <p:nvPr>
            <p:ph type="sldNum" sz="quarter" idx="12"/>
          </p:nvPr>
        </p:nvSpPr>
        <p:spPr/>
        <p:txBody>
          <a:bodyPr/>
          <a:lstStyle/>
          <a:p>
            <a:fld id="{48F63A3B-78C7-47BE-AE5E-E10140E04643}" type="slidenum">
              <a:rPr lang="en-US" smtClean="0"/>
              <a:pPr/>
              <a:t>37</a:t>
            </a:fld>
            <a:endParaRPr lang="en-US" dirty="0"/>
          </a:p>
        </p:txBody>
      </p:sp>
      <p:pic>
        <p:nvPicPr>
          <p:cNvPr id="10" name="Picture 9" descr="A road with text overlay&#10;&#10;Description automatically generated">
            <a:extLst>
              <a:ext uri="{FF2B5EF4-FFF2-40B4-BE49-F238E27FC236}">
                <a16:creationId xmlns:a16="http://schemas.microsoft.com/office/drawing/2014/main" id="{B0D305EF-16A7-D2E2-C270-732333E7CC6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438400" y="136525"/>
            <a:ext cx="7315200" cy="2705100"/>
          </a:xfrm>
          <a:prstGeom prst="rect">
            <a:avLst/>
          </a:prstGeom>
        </p:spPr>
      </p:pic>
    </p:spTree>
    <p:extLst>
      <p:ext uri="{BB962C8B-B14F-4D97-AF65-F5344CB8AC3E}">
        <p14:creationId xmlns:p14="http://schemas.microsoft.com/office/powerpoint/2010/main" val="94818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DBBD00-1CD8-9FC8-EEA5-D68A19FA0A25}"/>
              </a:ext>
            </a:extLst>
          </p:cNvPr>
          <p:cNvSpPr txBox="1"/>
          <p:nvPr/>
        </p:nvSpPr>
        <p:spPr>
          <a:xfrm>
            <a:off x="1081040" y="524836"/>
            <a:ext cx="10029919" cy="6001643"/>
          </a:xfrm>
          <a:prstGeom prst="rect">
            <a:avLst/>
          </a:prstGeom>
          <a:noFill/>
        </p:spPr>
        <p:txBody>
          <a:bodyPr wrap="square" lIns="0" rtlCol="0">
            <a:spAutoFit/>
          </a:bodyPr>
          <a:lstStyle/>
          <a:p>
            <a:pPr algn="just"/>
            <a:r>
              <a:rPr lang="en-US" sz="3200" i="0" dirty="0">
                <a:solidFill>
                  <a:srgbClr val="141414"/>
                </a:solidFill>
                <a:effectLst/>
                <a:latin typeface="Lato" panose="020F0502020204030203" pitchFamily="34" charset="0"/>
              </a:rPr>
              <a:t>“Meaningful engagement and listening to people’s experiences can result in better-quality care</a:t>
            </a:r>
            <a:r>
              <a:rPr lang="en-US" sz="3200" b="1" i="0" dirty="0">
                <a:solidFill>
                  <a:srgbClr val="141414"/>
                </a:solidFill>
                <a:effectLst/>
                <a:latin typeface="Lato" panose="020F0502020204030203" pitchFamily="34" charset="0"/>
              </a:rPr>
              <a:t>… </a:t>
            </a:r>
            <a:r>
              <a:rPr lang="en-US" sz="3200" dirty="0">
                <a:solidFill>
                  <a:srgbClr val="141414"/>
                </a:solidFill>
                <a:latin typeface="Lato" panose="020F0502020204030203" pitchFamily="34" charset="0"/>
              </a:rPr>
              <a:t>L</a:t>
            </a:r>
            <a:r>
              <a:rPr lang="en-US" sz="3200" b="0" i="0" dirty="0">
                <a:solidFill>
                  <a:srgbClr val="141414"/>
                </a:solidFill>
                <a:effectLst/>
                <a:latin typeface="Lato" panose="020F0502020204030203" pitchFamily="34" charset="0"/>
              </a:rPr>
              <a:t>istening to people properly, harnessing the lessons from feedback and implementing them to make changes is not always straightforward. </a:t>
            </a:r>
          </a:p>
          <a:p>
            <a:pPr algn="just"/>
            <a:endParaRPr lang="en-US" sz="3200" b="0" i="0" dirty="0">
              <a:solidFill>
                <a:srgbClr val="141414"/>
              </a:solidFill>
              <a:effectLst/>
              <a:latin typeface="Lato" panose="020F0502020204030203" pitchFamily="34" charset="0"/>
            </a:endParaRPr>
          </a:p>
          <a:p>
            <a:pPr algn="just"/>
            <a:r>
              <a:rPr lang="en-US" sz="3200" b="0" i="0" dirty="0">
                <a:solidFill>
                  <a:srgbClr val="141414"/>
                </a:solidFill>
                <a:effectLst/>
                <a:latin typeface="Lato" panose="020F0502020204030203" pitchFamily="34" charset="0"/>
              </a:rPr>
              <a:t>How can the NHS and social care services ensure that they really listen to and learn from people and communities?”</a:t>
            </a:r>
            <a:r>
              <a:rPr lang="en-US" sz="3200" b="1" i="0" dirty="0">
                <a:solidFill>
                  <a:srgbClr val="141414"/>
                </a:solidFill>
                <a:effectLst/>
                <a:latin typeface="Lato" panose="020F0502020204030203" pitchFamily="34" charset="0"/>
              </a:rPr>
              <a:t> </a:t>
            </a:r>
          </a:p>
          <a:p>
            <a:pPr algn="just"/>
            <a:endParaRPr lang="en-US" sz="3200" b="1" i="0" dirty="0">
              <a:solidFill>
                <a:srgbClr val="141414"/>
              </a:solidFill>
              <a:effectLst/>
              <a:latin typeface="Lato" panose="020F0502020204030203" pitchFamily="34" charset="0"/>
            </a:endParaRPr>
          </a:p>
          <a:p>
            <a:pPr algn="ctr"/>
            <a:r>
              <a:rPr lang="en-US" sz="3200" b="1" i="0" dirty="0">
                <a:solidFill>
                  <a:srgbClr val="141414"/>
                </a:solidFill>
                <a:effectLst/>
                <a:latin typeface="Lato" panose="020F0502020204030203" pitchFamily="34" charset="0"/>
              </a:rPr>
              <a:t>(The King’s Fund, 2022. Accessed online at: </a:t>
            </a:r>
            <a:r>
              <a:rPr lang="en-US" sz="3200" dirty="0">
                <a:hlinkClick r:id="rId2"/>
              </a:rPr>
              <a:t>Improving quality of care | The King's Fund (kingsfund.org.uk)</a:t>
            </a:r>
            <a:r>
              <a:rPr lang="en-US" sz="3200" b="1" i="0" dirty="0">
                <a:solidFill>
                  <a:srgbClr val="141414"/>
                </a:solidFill>
                <a:effectLst/>
                <a:latin typeface="Lato" panose="020F0502020204030203" pitchFamily="34" charset="0"/>
              </a:rPr>
              <a:t>)</a:t>
            </a:r>
            <a:endParaRPr lang="en-GB" sz="3200" dirty="0"/>
          </a:p>
        </p:txBody>
      </p:sp>
    </p:spTree>
    <p:extLst>
      <p:ext uri="{BB962C8B-B14F-4D97-AF65-F5344CB8AC3E}">
        <p14:creationId xmlns:p14="http://schemas.microsoft.com/office/powerpoint/2010/main" val="36081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26761F-8487-C24C-1E6F-60637CB20653}"/>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304C9056-BC78-31CD-BAD5-33EC4CC1FB83}"/>
              </a:ext>
            </a:extLst>
          </p:cNvPr>
          <p:cNvSpPr>
            <a:spLocks noGrp="1"/>
          </p:cNvSpPr>
          <p:nvPr>
            <p:ph type="sldNum" sz="quarter" idx="12"/>
          </p:nvPr>
        </p:nvSpPr>
        <p:spPr/>
        <p:txBody>
          <a:bodyPr/>
          <a:lstStyle/>
          <a:p>
            <a:fld id="{48F63A3B-78C7-47BE-AE5E-E10140E04643}" type="slidenum">
              <a:rPr lang="en-US" smtClean="0"/>
              <a:t>39</a:t>
            </a:fld>
            <a:endParaRPr lang="en-US" dirty="0"/>
          </a:p>
        </p:txBody>
      </p:sp>
      <p:pic>
        <p:nvPicPr>
          <p:cNvPr id="5" name="Picture 4" descr="A light bulb with brain symbols">
            <a:extLst>
              <a:ext uri="{FF2B5EF4-FFF2-40B4-BE49-F238E27FC236}">
                <a16:creationId xmlns:a16="http://schemas.microsoft.com/office/drawing/2014/main" id="{BBA02BC9-903F-71EE-5982-A7834214498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2177" r="33826" b="2555"/>
          <a:stretch/>
        </p:blipFill>
        <p:spPr>
          <a:xfrm>
            <a:off x="8610600" y="2153568"/>
            <a:ext cx="2385337" cy="3418473"/>
          </a:xfrm>
          <a:prstGeom prst="rect">
            <a:avLst/>
          </a:prstGeom>
        </p:spPr>
      </p:pic>
      <p:sp>
        <p:nvSpPr>
          <p:cNvPr id="2" name="TextBox 1">
            <a:extLst>
              <a:ext uri="{FF2B5EF4-FFF2-40B4-BE49-F238E27FC236}">
                <a16:creationId xmlns:a16="http://schemas.microsoft.com/office/drawing/2014/main" id="{40388875-7AC3-E25F-B445-ADD6A0FEDE06}"/>
              </a:ext>
            </a:extLst>
          </p:cNvPr>
          <p:cNvSpPr txBox="1"/>
          <p:nvPr/>
        </p:nvSpPr>
        <p:spPr>
          <a:xfrm>
            <a:off x="491319" y="168930"/>
            <a:ext cx="11191165" cy="1200329"/>
          </a:xfrm>
          <a:prstGeom prst="rect">
            <a:avLst/>
          </a:prstGeom>
          <a:noFill/>
        </p:spPr>
        <p:txBody>
          <a:bodyPr wrap="square" rtlCol="0">
            <a:spAutoFit/>
          </a:bodyPr>
          <a:lstStyle/>
          <a:p>
            <a:pPr marL="0" indent="0" algn="ctr">
              <a:buFont typeface="Arial" panose="020B0604020202020204" pitchFamily="34" charset="0"/>
              <a:buNone/>
            </a:pPr>
            <a:r>
              <a:rPr lang="en-GB" sz="3600" b="1" dirty="0"/>
              <a:t>ACTIVITY and Challenge: </a:t>
            </a:r>
          </a:p>
          <a:p>
            <a:pPr marL="0" indent="0" algn="ctr">
              <a:buFont typeface="Arial" panose="020B0604020202020204" pitchFamily="34" charset="0"/>
              <a:buNone/>
            </a:pPr>
            <a:r>
              <a:rPr lang="en-GB" sz="3600" b="1" dirty="0"/>
              <a:t>Please share comments in the chat function</a:t>
            </a:r>
          </a:p>
        </p:txBody>
      </p:sp>
      <p:sp>
        <p:nvSpPr>
          <p:cNvPr id="6" name="TextBox 5">
            <a:extLst>
              <a:ext uri="{FF2B5EF4-FFF2-40B4-BE49-F238E27FC236}">
                <a16:creationId xmlns:a16="http://schemas.microsoft.com/office/drawing/2014/main" id="{1CDE4B4A-0BE0-88CE-3B6F-FF349E0558F3}"/>
              </a:ext>
            </a:extLst>
          </p:cNvPr>
          <p:cNvSpPr txBox="1"/>
          <p:nvPr/>
        </p:nvSpPr>
        <p:spPr>
          <a:xfrm>
            <a:off x="1017132" y="2195587"/>
            <a:ext cx="6578220" cy="3970318"/>
          </a:xfrm>
          <a:prstGeom prst="rect">
            <a:avLst/>
          </a:prstGeom>
          <a:noFill/>
        </p:spPr>
        <p:txBody>
          <a:bodyPr wrap="square" rtlCol="0">
            <a:spAutoFit/>
          </a:bodyPr>
          <a:lstStyle/>
          <a:p>
            <a:pPr marL="742950" indent="-742950">
              <a:buFont typeface="+mj-lt"/>
              <a:buAutoNum type="arabicPeriod"/>
            </a:pPr>
            <a:r>
              <a:rPr lang="en-GB" sz="3600" dirty="0"/>
              <a:t>What do AHPs have to offer to the coproduction agenda? </a:t>
            </a:r>
          </a:p>
          <a:p>
            <a:pPr marL="742950" indent="-742950">
              <a:buFont typeface="+mj-lt"/>
              <a:buAutoNum type="arabicPeriod"/>
            </a:pPr>
            <a:endParaRPr lang="en-GB" sz="3600" dirty="0"/>
          </a:p>
          <a:p>
            <a:pPr marL="742950" indent="-742950">
              <a:buFont typeface="+mj-lt"/>
              <a:buAutoNum type="arabicPeriod"/>
            </a:pPr>
            <a:r>
              <a:rPr lang="en-GB" sz="3600" dirty="0"/>
              <a:t>What commitment will you make to supporting involvement and coproduction?</a:t>
            </a:r>
          </a:p>
        </p:txBody>
      </p:sp>
    </p:spTree>
    <p:extLst>
      <p:ext uri="{BB962C8B-B14F-4D97-AF65-F5344CB8AC3E}">
        <p14:creationId xmlns:p14="http://schemas.microsoft.com/office/powerpoint/2010/main" val="294910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2DBD9A-E5D3-A457-A3D9-F251AA71D3EC}"/>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0BB0DC3D-1F70-4593-785B-B00BCEC15DF4}"/>
              </a:ext>
            </a:extLst>
          </p:cNvPr>
          <p:cNvSpPr>
            <a:spLocks noGrp="1"/>
          </p:cNvSpPr>
          <p:nvPr>
            <p:ph type="sldNum" sz="quarter" idx="12"/>
          </p:nvPr>
        </p:nvSpPr>
        <p:spPr/>
        <p:txBody>
          <a:bodyPr/>
          <a:lstStyle/>
          <a:p>
            <a:fld id="{48F63A3B-78C7-47BE-AE5E-E10140E04643}" type="slidenum">
              <a:rPr lang="en-US" smtClean="0"/>
              <a:t>4</a:t>
            </a:fld>
            <a:endParaRPr lang="en-US" dirty="0"/>
          </a:p>
        </p:txBody>
      </p:sp>
      <p:pic>
        <p:nvPicPr>
          <p:cNvPr id="5" name="Picture 4">
            <a:extLst>
              <a:ext uri="{FF2B5EF4-FFF2-40B4-BE49-F238E27FC236}">
                <a16:creationId xmlns:a16="http://schemas.microsoft.com/office/drawing/2014/main" id="{95E2A0CE-7F8A-72DA-4444-F04F93B4B054}"/>
              </a:ext>
            </a:extLst>
          </p:cNvPr>
          <p:cNvPicPr>
            <a:picLocks noChangeAspect="1"/>
          </p:cNvPicPr>
          <p:nvPr/>
        </p:nvPicPr>
        <p:blipFill rotWithShape="1">
          <a:blip r:embed="rId2"/>
          <a:srcRect l="41948" t="42413" r="47033" b="38155"/>
          <a:stretch/>
        </p:blipFill>
        <p:spPr>
          <a:xfrm>
            <a:off x="4597114" y="1763907"/>
            <a:ext cx="2590726" cy="2568583"/>
          </a:xfrm>
          <a:prstGeom prst="rect">
            <a:avLst/>
          </a:prstGeom>
        </p:spPr>
      </p:pic>
      <p:sp>
        <p:nvSpPr>
          <p:cNvPr id="4" name="TextBox 3">
            <a:extLst>
              <a:ext uri="{FF2B5EF4-FFF2-40B4-BE49-F238E27FC236}">
                <a16:creationId xmlns:a16="http://schemas.microsoft.com/office/drawing/2014/main" id="{B6CF7D73-5597-A392-F719-AC9F87EF7030}"/>
              </a:ext>
            </a:extLst>
          </p:cNvPr>
          <p:cNvSpPr txBox="1"/>
          <p:nvPr/>
        </p:nvSpPr>
        <p:spPr>
          <a:xfrm>
            <a:off x="491319" y="168930"/>
            <a:ext cx="11191165" cy="1200329"/>
          </a:xfrm>
          <a:prstGeom prst="rect">
            <a:avLst/>
          </a:prstGeom>
          <a:noFill/>
        </p:spPr>
        <p:txBody>
          <a:bodyPr wrap="square" rtlCol="0">
            <a:spAutoFit/>
          </a:bodyPr>
          <a:lstStyle/>
          <a:p>
            <a:pPr marL="0" indent="0" algn="ctr">
              <a:buFont typeface="Arial" panose="020B0604020202020204" pitchFamily="34" charset="0"/>
              <a:buNone/>
            </a:pPr>
            <a:r>
              <a:rPr lang="en-GB" sz="3600" b="1" dirty="0"/>
              <a:t>ACTIVITY and Challenge: </a:t>
            </a:r>
          </a:p>
          <a:p>
            <a:pPr marL="0" indent="0" algn="ctr">
              <a:buFont typeface="Arial" panose="020B0604020202020204" pitchFamily="34" charset="0"/>
              <a:buNone/>
            </a:pPr>
            <a:r>
              <a:rPr lang="en-GB" sz="3600" b="1" dirty="0"/>
              <a:t>Please share comments in the chat function</a:t>
            </a:r>
          </a:p>
        </p:txBody>
      </p:sp>
      <p:sp>
        <p:nvSpPr>
          <p:cNvPr id="7" name="TextBox 6">
            <a:extLst>
              <a:ext uri="{FF2B5EF4-FFF2-40B4-BE49-F238E27FC236}">
                <a16:creationId xmlns:a16="http://schemas.microsoft.com/office/drawing/2014/main" id="{FCBC6845-14DD-9427-5893-7D225EE95695}"/>
              </a:ext>
            </a:extLst>
          </p:cNvPr>
          <p:cNvSpPr txBox="1"/>
          <p:nvPr/>
        </p:nvSpPr>
        <p:spPr>
          <a:xfrm>
            <a:off x="941696" y="4682700"/>
            <a:ext cx="10630469" cy="1323439"/>
          </a:xfrm>
          <a:prstGeom prst="rect">
            <a:avLst/>
          </a:prstGeom>
          <a:noFill/>
        </p:spPr>
        <p:txBody>
          <a:bodyPr wrap="square" rtlCol="0">
            <a:spAutoFit/>
          </a:bodyPr>
          <a:lstStyle/>
          <a:p>
            <a:pPr algn="ctr"/>
            <a:r>
              <a:rPr lang="en-GB" sz="4000" dirty="0"/>
              <a:t>Q. Why is involvement and coproduction important?</a:t>
            </a:r>
          </a:p>
        </p:txBody>
      </p:sp>
    </p:spTree>
    <p:extLst>
      <p:ext uri="{BB962C8B-B14F-4D97-AF65-F5344CB8AC3E}">
        <p14:creationId xmlns:p14="http://schemas.microsoft.com/office/powerpoint/2010/main" val="1730878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1ADB44-B79C-3B3E-DFD0-CF86A4D36B44}"/>
              </a:ext>
            </a:extLst>
          </p:cNvPr>
          <p:cNvSpPr/>
          <p:nvPr/>
        </p:nvSpPr>
        <p:spPr>
          <a:xfrm>
            <a:off x="0" y="0"/>
            <a:ext cx="12192000" cy="6858000"/>
          </a:xfrm>
          <a:prstGeom prst="rect">
            <a:avLst/>
          </a:prstGeom>
          <a:solidFill>
            <a:srgbClr val="005EB8"/>
          </a:solidFill>
          <a:ln>
            <a:solidFill>
              <a:srgbClr val="0072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C612673-8584-E5F3-614B-57857082B2B3}"/>
              </a:ext>
            </a:extLst>
          </p:cNvPr>
          <p:cNvPicPr>
            <a:picLocks noChangeAspect="1"/>
          </p:cNvPicPr>
          <p:nvPr/>
        </p:nvPicPr>
        <p:blipFill rotWithShape="1">
          <a:blip r:embed="rId2"/>
          <a:srcRect l="26830" t="29845" r="31739" b="8287"/>
          <a:stretch/>
        </p:blipFill>
        <p:spPr>
          <a:xfrm>
            <a:off x="-1" y="1446663"/>
            <a:ext cx="7824717" cy="5400964"/>
          </a:xfrm>
          <a:prstGeom prst="rect">
            <a:avLst/>
          </a:prstGeom>
        </p:spPr>
      </p:pic>
      <p:sp>
        <p:nvSpPr>
          <p:cNvPr id="7" name="Rectangle 6">
            <a:extLst>
              <a:ext uri="{FF2B5EF4-FFF2-40B4-BE49-F238E27FC236}">
                <a16:creationId xmlns:a16="http://schemas.microsoft.com/office/drawing/2014/main" id="{89FCF274-C363-126B-3D3C-E03BEC4B4DD0}"/>
              </a:ext>
            </a:extLst>
          </p:cNvPr>
          <p:cNvSpPr/>
          <p:nvPr/>
        </p:nvSpPr>
        <p:spPr>
          <a:xfrm>
            <a:off x="0" y="0"/>
            <a:ext cx="12192001" cy="968991"/>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8A40406-81FE-21ED-8539-CC157940F090}"/>
              </a:ext>
            </a:extLst>
          </p:cNvPr>
          <p:cNvPicPr>
            <a:picLocks noChangeAspect="1"/>
          </p:cNvPicPr>
          <p:nvPr/>
        </p:nvPicPr>
        <p:blipFill rotWithShape="1">
          <a:blip r:embed="rId3"/>
          <a:srcRect l="37949" t="55350" r="26230" b="27726"/>
          <a:stretch/>
        </p:blipFill>
        <p:spPr>
          <a:xfrm>
            <a:off x="7824716" y="286604"/>
            <a:ext cx="4367284" cy="1160059"/>
          </a:xfrm>
          <a:prstGeom prst="rect">
            <a:avLst/>
          </a:prstGeom>
        </p:spPr>
      </p:pic>
      <p:sp>
        <p:nvSpPr>
          <p:cNvPr id="8" name="Rectangle 7">
            <a:extLst>
              <a:ext uri="{FF2B5EF4-FFF2-40B4-BE49-F238E27FC236}">
                <a16:creationId xmlns:a16="http://schemas.microsoft.com/office/drawing/2014/main" id="{8AAA6A47-012C-0ADE-FB57-393077B40F6A}"/>
              </a:ext>
            </a:extLst>
          </p:cNvPr>
          <p:cNvSpPr/>
          <p:nvPr/>
        </p:nvSpPr>
        <p:spPr>
          <a:xfrm>
            <a:off x="1132764" y="1913964"/>
            <a:ext cx="9926472" cy="3323987"/>
          </a:xfrm>
          <a:prstGeom prst="rect">
            <a:avLst/>
          </a:prstGeom>
          <a:noFill/>
        </p:spPr>
        <p:txBody>
          <a:bodyPr wrap="square" lIns="91440" tIns="45720" rIns="91440" bIns="45720">
            <a:spAutoFit/>
          </a:bodyPr>
          <a:lstStyle/>
          <a:p>
            <a:pPr algn="r"/>
            <a:r>
              <a:rPr lang="en-US" sz="4800" dirty="0">
                <a:ln w="0"/>
                <a:solidFill>
                  <a:schemeClr val="bg1"/>
                </a:solidFill>
                <a:effectLst>
                  <a:outerShdw blurRad="38100" dist="19050" dir="2700000" algn="tl" rotWithShape="0">
                    <a:schemeClr val="dk1">
                      <a:alpha val="40000"/>
                    </a:schemeClr>
                  </a:outerShdw>
                </a:effectLst>
              </a:rPr>
              <a:t>Involvement and coproduction is everybody’s business.</a:t>
            </a:r>
          </a:p>
          <a:p>
            <a:pPr algn="r"/>
            <a:r>
              <a:rPr lang="en-US" sz="4800" dirty="0">
                <a:ln w="0"/>
                <a:solidFill>
                  <a:schemeClr val="bg1"/>
                </a:solidFill>
                <a:effectLst>
                  <a:outerShdw blurRad="38100" dist="19050" dir="2700000" algn="tl" rotWithShape="0">
                    <a:schemeClr val="dk1">
                      <a:alpha val="40000"/>
                    </a:schemeClr>
                  </a:outerShdw>
                </a:effectLst>
              </a:rPr>
              <a:t> </a:t>
            </a:r>
          </a:p>
          <a:p>
            <a:pPr algn="r"/>
            <a:r>
              <a:rPr lang="en-US" sz="4800" dirty="0">
                <a:ln w="0"/>
                <a:solidFill>
                  <a:schemeClr val="bg1"/>
                </a:solidFill>
                <a:effectLst>
                  <a:outerShdw blurRad="38100" dist="19050" dir="2700000" algn="tl" rotWithShape="0">
                    <a:schemeClr val="dk1">
                      <a:alpha val="40000"/>
                    </a:schemeClr>
                  </a:outerShdw>
                </a:effectLst>
              </a:rPr>
              <a:t>Thank you</a:t>
            </a:r>
            <a:r>
              <a:rPr lang="en-US" sz="66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567534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96C3875-D63C-F9FA-F567-44E093A2398D}"/>
              </a:ext>
            </a:extLst>
          </p:cNvPr>
          <p:cNvGrpSpPr/>
          <p:nvPr/>
        </p:nvGrpSpPr>
        <p:grpSpPr>
          <a:xfrm>
            <a:off x="8250260" y="1116610"/>
            <a:ext cx="3143866" cy="3104798"/>
            <a:chOff x="7797949" y="1107515"/>
            <a:chExt cx="3143866" cy="3104798"/>
          </a:xfrm>
        </p:grpSpPr>
        <p:pic>
          <p:nvPicPr>
            <p:cNvPr id="7" name="Picture 6">
              <a:extLst>
                <a:ext uri="{FF2B5EF4-FFF2-40B4-BE49-F238E27FC236}">
                  <a16:creationId xmlns:a16="http://schemas.microsoft.com/office/drawing/2014/main" id="{887AB54E-6590-5E40-2D68-1C1B93903F6A}"/>
                </a:ext>
              </a:extLst>
            </p:cNvPr>
            <p:cNvPicPr>
              <a:picLocks noChangeAspect="1"/>
            </p:cNvPicPr>
            <p:nvPr/>
          </p:nvPicPr>
          <p:blipFill rotWithShape="1">
            <a:blip r:embed="rId2"/>
            <a:srcRect l="22500" t="20846" r="33589" b="5326"/>
            <a:stretch/>
          </p:blipFill>
          <p:spPr>
            <a:xfrm>
              <a:off x="7797949" y="1107515"/>
              <a:ext cx="3143866" cy="3104798"/>
            </a:xfrm>
            <a:prstGeom prst="rect">
              <a:avLst/>
            </a:prstGeom>
            <a:ln w="28575">
              <a:solidFill>
                <a:schemeClr val="tx1"/>
              </a:solidFill>
            </a:ln>
          </p:spPr>
        </p:pic>
        <p:sp>
          <p:nvSpPr>
            <p:cNvPr id="8" name="Rectangle 7">
              <a:extLst>
                <a:ext uri="{FF2B5EF4-FFF2-40B4-BE49-F238E27FC236}">
                  <a16:creationId xmlns:a16="http://schemas.microsoft.com/office/drawing/2014/main" id="{B9CA59EE-09F3-C767-CAF0-90C0C88D02A7}"/>
                </a:ext>
              </a:extLst>
            </p:cNvPr>
            <p:cNvSpPr/>
            <p:nvPr/>
          </p:nvSpPr>
          <p:spPr>
            <a:xfrm>
              <a:off x="8573540" y="1276539"/>
              <a:ext cx="796797" cy="81481"/>
            </a:xfrm>
            <a:prstGeom prst="rect">
              <a:avLst/>
            </a:prstGeom>
            <a:solidFill>
              <a:schemeClr val="tx2">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9" name="Rectangle 8">
              <a:extLst>
                <a:ext uri="{FF2B5EF4-FFF2-40B4-BE49-F238E27FC236}">
                  <a16:creationId xmlns:a16="http://schemas.microsoft.com/office/drawing/2014/main" id="{07BB8A1C-0668-E2B3-4BDF-F3CDBDBECA88}"/>
                </a:ext>
              </a:extLst>
            </p:cNvPr>
            <p:cNvSpPr/>
            <p:nvPr/>
          </p:nvSpPr>
          <p:spPr>
            <a:xfrm>
              <a:off x="9777743" y="1276539"/>
              <a:ext cx="368185" cy="99586"/>
            </a:xfrm>
            <a:prstGeom prst="rect">
              <a:avLst/>
            </a:prstGeom>
            <a:solidFill>
              <a:schemeClr val="tx2">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nvGrpSpPr>
          <p:cNvPr id="14" name="Group 13">
            <a:extLst>
              <a:ext uri="{FF2B5EF4-FFF2-40B4-BE49-F238E27FC236}">
                <a16:creationId xmlns:a16="http://schemas.microsoft.com/office/drawing/2014/main" id="{1E974D7B-55D0-9117-1AED-4138287422A1}"/>
              </a:ext>
            </a:extLst>
          </p:cNvPr>
          <p:cNvGrpSpPr/>
          <p:nvPr/>
        </p:nvGrpSpPr>
        <p:grpSpPr>
          <a:xfrm>
            <a:off x="4661984" y="1098420"/>
            <a:ext cx="3143865" cy="3122989"/>
            <a:chOff x="3347884" y="2915843"/>
            <a:chExt cx="4188542" cy="3942157"/>
          </a:xfrm>
        </p:grpSpPr>
        <p:pic>
          <p:nvPicPr>
            <p:cNvPr id="10" name="Picture 9">
              <a:extLst>
                <a:ext uri="{FF2B5EF4-FFF2-40B4-BE49-F238E27FC236}">
                  <a16:creationId xmlns:a16="http://schemas.microsoft.com/office/drawing/2014/main" id="{E3BE58B1-4161-D517-9E14-00790DE6AF43}"/>
                </a:ext>
              </a:extLst>
            </p:cNvPr>
            <p:cNvPicPr>
              <a:picLocks noChangeAspect="1"/>
            </p:cNvPicPr>
            <p:nvPr/>
          </p:nvPicPr>
          <p:blipFill rotWithShape="1">
            <a:blip r:embed="rId3"/>
            <a:srcRect l="22016" t="20631" r="34798" b="7076"/>
            <a:stretch/>
          </p:blipFill>
          <p:spPr>
            <a:xfrm>
              <a:off x="3347884" y="2915843"/>
              <a:ext cx="4188542" cy="3942157"/>
            </a:xfrm>
            <a:prstGeom prst="rect">
              <a:avLst/>
            </a:prstGeom>
            <a:ln w="28575">
              <a:solidFill>
                <a:schemeClr val="tx1"/>
              </a:solidFill>
            </a:ln>
          </p:spPr>
        </p:pic>
        <p:sp>
          <p:nvSpPr>
            <p:cNvPr id="12" name="Rectangle 11">
              <a:extLst>
                <a:ext uri="{FF2B5EF4-FFF2-40B4-BE49-F238E27FC236}">
                  <a16:creationId xmlns:a16="http://schemas.microsoft.com/office/drawing/2014/main" id="{7E06F47C-565F-84D7-4E5A-5A07CE3C1C66}"/>
                </a:ext>
              </a:extLst>
            </p:cNvPr>
            <p:cNvSpPr/>
            <p:nvPr/>
          </p:nvSpPr>
          <p:spPr>
            <a:xfrm>
              <a:off x="6577781" y="3539613"/>
              <a:ext cx="707047" cy="132735"/>
            </a:xfrm>
            <a:prstGeom prst="rect">
              <a:avLst/>
            </a:prstGeom>
            <a:solidFill>
              <a:schemeClr val="accent1">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3" name="Rectangle 12">
              <a:extLst>
                <a:ext uri="{FF2B5EF4-FFF2-40B4-BE49-F238E27FC236}">
                  <a16:creationId xmlns:a16="http://schemas.microsoft.com/office/drawing/2014/main" id="{0ACF0BBC-88B8-E5B1-E990-4C37A8D562C8}"/>
                </a:ext>
              </a:extLst>
            </p:cNvPr>
            <p:cNvSpPr/>
            <p:nvPr/>
          </p:nvSpPr>
          <p:spPr>
            <a:xfrm>
              <a:off x="3896203" y="3734378"/>
              <a:ext cx="707047" cy="132735"/>
            </a:xfrm>
            <a:prstGeom prst="rect">
              <a:avLst/>
            </a:prstGeom>
            <a:solidFill>
              <a:schemeClr val="accent1">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15" name="Title 1">
            <a:extLst>
              <a:ext uri="{FF2B5EF4-FFF2-40B4-BE49-F238E27FC236}">
                <a16:creationId xmlns:a16="http://schemas.microsoft.com/office/drawing/2014/main" id="{1425AE85-182D-6B89-CA89-58BDA2C4921E}"/>
              </a:ext>
            </a:extLst>
          </p:cNvPr>
          <p:cNvSpPr>
            <a:spLocks noGrp="1"/>
          </p:cNvSpPr>
          <p:nvPr>
            <p:ph type="title"/>
          </p:nvPr>
        </p:nvSpPr>
        <p:spPr>
          <a:xfrm>
            <a:off x="457200" y="366713"/>
            <a:ext cx="11276013" cy="442912"/>
          </a:xfrm>
        </p:spPr>
        <p:txBody>
          <a:bodyPr>
            <a:normAutofit fontScale="90000"/>
          </a:bodyPr>
          <a:lstStyle/>
          <a:p>
            <a:pPr algn="ctr"/>
            <a:r>
              <a:rPr lang="en-GB" dirty="0">
                <a:solidFill>
                  <a:schemeClr val="accent4">
                    <a:lumMod val="75000"/>
                  </a:schemeClr>
                </a:solidFill>
              </a:rPr>
              <a:t>The power of involvement – for services </a:t>
            </a:r>
          </a:p>
        </p:txBody>
      </p:sp>
      <p:grpSp>
        <p:nvGrpSpPr>
          <p:cNvPr id="18" name="Group 17">
            <a:extLst>
              <a:ext uri="{FF2B5EF4-FFF2-40B4-BE49-F238E27FC236}">
                <a16:creationId xmlns:a16="http://schemas.microsoft.com/office/drawing/2014/main" id="{8270DB6E-7579-FAE9-370F-14B6BD5B8887}"/>
              </a:ext>
            </a:extLst>
          </p:cNvPr>
          <p:cNvGrpSpPr/>
          <p:nvPr/>
        </p:nvGrpSpPr>
        <p:grpSpPr>
          <a:xfrm>
            <a:off x="990031" y="1098419"/>
            <a:ext cx="3143864" cy="3122989"/>
            <a:chOff x="385968" y="1098421"/>
            <a:chExt cx="3143864" cy="3122989"/>
          </a:xfrm>
        </p:grpSpPr>
        <p:grpSp>
          <p:nvGrpSpPr>
            <p:cNvPr id="6" name="Group 5">
              <a:extLst>
                <a:ext uri="{FF2B5EF4-FFF2-40B4-BE49-F238E27FC236}">
                  <a16:creationId xmlns:a16="http://schemas.microsoft.com/office/drawing/2014/main" id="{18F5DCF4-A422-8808-E5E1-3C422339E5F4}"/>
                </a:ext>
              </a:extLst>
            </p:cNvPr>
            <p:cNvGrpSpPr/>
            <p:nvPr/>
          </p:nvGrpSpPr>
          <p:grpSpPr>
            <a:xfrm>
              <a:off x="385968" y="1098421"/>
              <a:ext cx="3143864" cy="3122989"/>
              <a:chOff x="1017638" y="1408471"/>
              <a:chExt cx="4449974" cy="4041058"/>
            </a:xfrm>
          </p:grpSpPr>
          <p:pic>
            <p:nvPicPr>
              <p:cNvPr id="4" name="Picture 3">
                <a:extLst>
                  <a:ext uri="{FF2B5EF4-FFF2-40B4-BE49-F238E27FC236}">
                    <a16:creationId xmlns:a16="http://schemas.microsoft.com/office/drawing/2014/main" id="{3125A10F-7059-E2AE-EBFC-4C11FF6D024B}"/>
                  </a:ext>
                </a:extLst>
              </p:cNvPr>
              <p:cNvPicPr>
                <a:picLocks noChangeAspect="1"/>
              </p:cNvPicPr>
              <p:nvPr/>
            </p:nvPicPr>
            <p:blipFill rotWithShape="1">
              <a:blip r:embed="rId4"/>
              <a:srcRect l="22137" t="15252" r="33105" b="12455"/>
              <a:stretch/>
            </p:blipFill>
            <p:spPr>
              <a:xfrm>
                <a:off x="1017638" y="1408471"/>
                <a:ext cx="4449974" cy="4041058"/>
              </a:xfrm>
              <a:prstGeom prst="rect">
                <a:avLst/>
              </a:prstGeom>
              <a:ln w="28575">
                <a:solidFill>
                  <a:schemeClr val="tx1"/>
                </a:solidFill>
              </a:ln>
            </p:spPr>
          </p:pic>
          <p:sp>
            <p:nvSpPr>
              <p:cNvPr id="5" name="Rectangle 4">
                <a:extLst>
                  <a:ext uri="{FF2B5EF4-FFF2-40B4-BE49-F238E27FC236}">
                    <a16:creationId xmlns:a16="http://schemas.microsoft.com/office/drawing/2014/main" id="{CBB4E7D1-29CC-F896-125A-188DA782BBEC}"/>
                  </a:ext>
                </a:extLst>
              </p:cNvPr>
              <p:cNvSpPr/>
              <p:nvPr/>
            </p:nvSpPr>
            <p:spPr>
              <a:xfrm>
                <a:off x="3023419" y="2094271"/>
                <a:ext cx="2182762" cy="132735"/>
              </a:xfrm>
              <a:prstGeom prst="rect">
                <a:avLst/>
              </a:prstGeom>
              <a:solidFill>
                <a:schemeClr val="tx2">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17" name="Rectangle 16">
              <a:extLst>
                <a:ext uri="{FF2B5EF4-FFF2-40B4-BE49-F238E27FC236}">
                  <a16:creationId xmlns:a16="http://schemas.microsoft.com/office/drawing/2014/main" id="{FCAD8180-6CA1-6CAD-7D7B-CD12FD4BB164}"/>
                </a:ext>
              </a:extLst>
            </p:cNvPr>
            <p:cNvSpPr/>
            <p:nvPr/>
          </p:nvSpPr>
          <p:spPr>
            <a:xfrm>
              <a:off x="1321806" y="1276539"/>
              <a:ext cx="724266" cy="81481"/>
            </a:xfrm>
            <a:prstGeom prst="rect">
              <a:avLst/>
            </a:prstGeom>
            <a:solidFill>
              <a:schemeClr val="tx2">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19" name="TextBox 18">
            <a:extLst>
              <a:ext uri="{FF2B5EF4-FFF2-40B4-BE49-F238E27FC236}">
                <a16:creationId xmlns:a16="http://schemas.microsoft.com/office/drawing/2014/main" id="{7F3D5675-552C-8AAF-279E-04532D194A0A}"/>
              </a:ext>
            </a:extLst>
          </p:cNvPr>
          <p:cNvSpPr txBox="1"/>
          <p:nvPr/>
        </p:nvSpPr>
        <p:spPr>
          <a:xfrm>
            <a:off x="615430" y="4606662"/>
            <a:ext cx="5436857" cy="2092881"/>
          </a:xfrm>
          <a:prstGeom prst="rect">
            <a:avLst/>
          </a:prstGeom>
          <a:noFill/>
        </p:spPr>
        <p:txBody>
          <a:bodyPr wrap="square" lIns="0" rtlCol="0">
            <a:spAutoFit/>
          </a:bodyPr>
          <a:lstStyle/>
          <a:p>
            <a:pPr marL="285750" indent="-285750">
              <a:buFont typeface="Arial" panose="020B0604020202020204" pitchFamily="34" charset="0"/>
              <a:buChar char="•"/>
            </a:pPr>
            <a:r>
              <a:rPr lang="en-GB" sz="2800" dirty="0"/>
              <a:t>Improving experience </a:t>
            </a:r>
          </a:p>
          <a:p>
            <a:pPr marL="285750" indent="-285750">
              <a:buFont typeface="Arial" panose="020B0604020202020204" pitchFamily="34" charset="0"/>
              <a:buChar char="•"/>
            </a:pPr>
            <a:r>
              <a:rPr lang="en-GB" sz="2800" dirty="0"/>
              <a:t>Improving outcomes </a:t>
            </a:r>
          </a:p>
          <a:p>
            <a:pPr marL="285750" indent="-285750">
              <a:buFont typeface="Arial" panose="020B0604020202020204" pitchFamily="34" charset="0"/>
              <a:buChar char="•"/>
            </a:pPr>
            <a:r>
              <a:rPr lang="en-GB" sz="2800" dirty="0"/>
              <a:t>Resource management</a:t>
            </a:r>
          </a:p>
          <a:p>
            <a:pPr marL="285750" indent="-285750">
              <a:buFont typeface="Arial" panose="020B0604020202020204" pitchFamily="34" charset="0"/>
              <a:buChar char="•"/>
            </a:pPr>
            <a:r>
              <a:rPr lang="en-GB" sz="2800" dirty="0"/>
              <a:t>Improved employee experience</a:t>
            </a:r>
          </a:p>
          <a:p>
            <a:pPr marL="285750" indent="-285750">
              <a:buFont typeface="Arial" panose="020B0604020202020204" pitchFamily="34" charset="0"/>
              <a:buChar char="•"/>
            </a:pPr>
            <a:endParaRPr lang="en-GB" dirty="0"/>
          </a:p>
        </p:txBody>
      </p:sp>
      <p:sp>
        <p:nvSpPr>
          <p:cNvPr id="20" name="TextBox 19">
            <a:extLst>
              <a:ext uri="{FF2B5EF4-FFF2-40B4-BE49-F238E27FC236}">
                <a16:creationId xmlns:a16="http://schemas.microsoft.com/office/drawing/2014/main" id="{BC2465B6-CBF2-7E4E-4F2B-D55EBA71BC67}"/>
              </a:ext>
            </a:extLst>
          </p:cNvPr>
          <p:cNvSpPr txBox="1"/>
          <p:nvPr/>
        </p:nvSpPr>
        <p:spPr>
          <a:xfrm>
            <a:off x="6257365" y="4616584"/>
            <a:ext cx="5934635" cy="2092881"/>
          </a:xfrm>
          <a:prstGeom prst="rect">
            <a:avLst/>
          </a:prstGeom>
          <a:noFill/>
        </p:spPr>
        <p:txBody>
          <a:bodyPr wrap="square" lIns="0" rtlCol="0">
            <a:spAutoFit/>
          </a:bodyPr>
          <a:lstStyle/>
          <a:p>
            <a:pPr marL="285750" indent="-285750">
              <a:buFont typeface="Arial" panose="020B0604020202020204" pitchFamily="34" charset="0"/>
              <a:buChar char="•"/>
            </a:pPr>
            <a:r>
              <a:rPr lang="en-GB" sz="2800" dirty="0"/>
              <a:t>Relevance of services</a:t>
            </a:r>
          </a:p>
          <a:p>
            <a:pPr marL="285750" indent="-285750">
              <a:buFont typeface="Arial" panose="020B0604020202020204" pitchFamily="34" charset="0"/>
              <a:buChar char="•"/>
            </a:pPr>
            <a:r>
              <a:rPr lang="en-GB" sz="2800" dirty="0"/>
              <a:t>Meeting the needs of populations</a:t>
            </a:r>
          </a:p>
          <a:p>
            <a:pPr marL="285750" indent="-285750">
              <a:buFont typeface="Arial" panose="020B0604020202020204" pitchFamily="34" charset="0"/>
              <a:buChar char="•"/>
            </a:pPr>
            <a:r>
              <a:rPr lang="en-GB" sz="2800" dirty="0"/>
              <a:t>Learning and feedback </a:t>
            </a:r>
          </a:p>
          <a:p>
            <a:pPr marL="285750" indent="-285750">
              <a:buFont typeface="Arial" panose="020B0604020202020204" pitchFamily="34" charset="0"/>
              <a:buChar char="•"/>
            </a:pPr>
            <a:r>
              <a:rPr lang="en-GB" sz="2800" dirty="0"/>
              <a:t>Safety and risk</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93669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C504-D33C-56EB-09ED-14FB4F9D89BE}"/>
              </a:ext>
            </a:extLst>
          </p:cNvPr>
          <p:cNvSpPr>
            <a:spLocks noGrp="1"/>
          </p:cNvSpPr>
          <p:nvPr>
            <p:ph type="title"/>
          </p:nvPr>
        </p:nvSpPr>
        <p:spPr>
          <a:xfrm>
            <a:off x="721895" y="1321405"/>
            <a:ext cx="10631905" cy="2212600"/>
          </a:xfrm>
          <a:ln w="28575">
            <a:noFill/>
          </a:ln>
        </p:spPr>
        <p:txBody>
          <a:bodyPr>
            <a:normAutofit fontScale="90000"/>
          </a:bodyPr>
          <a:lstStyle/>
          <a:p>
            <a:pPr algn="ctr">
              <a:lnSpc>
                <a:spcPct val="115000"/>
              </a:lnSpc>
            </a:pPr>
            <a:br>
              <a:rPr lang="en-GB" sz="2800" dirty="0">
                <a:effectLst/>
                <a:latin typeface="Times New Roman" panose="02020603050405020304" pitchFamily="18" charset="0"/>
                <a:ea typeface="Times New Roman" panose="02020603050405020304" pitchFamily="18" charset="0"/>
              </a:rPr>
            </a:br>
            <a:r>
              <a:rPr lang="en-GB" sz="2800" i="1" dirty="0">
                <a:effectLst/>
                <a:latin typeface="Arial" panose="020B0604020202020204" pitchFamily="34" charset="0"/>
                <a:ea typeface="Times New Roman" panose="02020603050405020304" pitchFamily="18" charset="0"/>
              </a:rPr>
              <a:t>‘A relationship where professionals and citizens </a:t>
            </a:r>
            <a:r>
              <a:rPr lang="en-GB" sz="2800" i="1" dirty="0">
                <a:solidFill>
                  <a:schemeClr val="accent6">
                    <a:lumMod val="50000"/>
                  </a:schemeClr>
                </a:solidFill>
                <a:effectLst/>
                <a:latin typeface="Arial" panose="020B0604020202020204" pitchFamily="34" charset="0"/>
                <a:ea typeface="Times New Roman" panose="02020603050405020304" pitchFamily="18" charset="0"/>
              </a:rPr>
              <a:t>share power </a:t>
            </a:r>
            <a:r>
              <a:rPr lang="en-GB" sz="2800" i="1" dirty="0">
                <a:effectLst/>
                <a:latin typeface="Arial" panose="020B0604020202020204" pitchFamily="34" charset="0"/>
                <a:ea typeface="Times New Roman" panose="02020603050405020304" pitchFamily="18" charset="0"/>
              </a:rPr>
              <a:t>to </a:t>
            </a:r>
            <a:r>
              <a:rPr lang="en-GB" sz="2800" i="1" dirty="0">
                <a:solidFill>
                  <a:schemeClr val="accent6">
                    <a:lumMod val="50000"/>
                  </a:schemeClr>
                </a:solidFill>
                <a:effectLst/>
                <a:latin typeface="Arial" panose="020B0604020202020204" pitchFamily="34" charset="0"/>
                <a:ea typeface="Times New Roman" panose="02020603050405020304" pitchFamily="18" charset="0"/>
              </a:rPr>
              <a:t>plan</a:t>
            </a:r>
            <a:r>
              <a:rPr lang="en-GB" sz="2800" i="1" dirty="0">
                <a:effectLst/>
                <a:latin typeface="Arial" panose="020B0604020202020204" pitchFamily="34" charset="0"/>
                <a:ea typeface="Times New Roman" panose="02020603050405020304" pitchFamily="18" charset="0"/>
              </a:rPr>
              <a:t> and </a:t>
            </a:r>
            <a:r>
              <a:rPr lang="en-GB" sz="2800" i="1" dirty="0">
                <a:solidFill>
                  <a:schemeClr val="accent6">
                    <a:lumMod val="50000"/>
                  </a:schemeClr>
                </a:solidFill>
                <a:effectLst/>
                <a:latin typeface="Arial" panose="020B0604020202020204" pitchFamily="34" charset="0"/>
                <a:ea typeface="Times New Roman" panose="02020603050405020304" pitchFamily="18" charset="0"/>
              </a:rPr>
              <a:t>deliver</a:t>
            </a:r>
            <a:r>
              <a:rPr lang="en-GB" sz="2800" i="1" dirty="0">
                <a:effectLst/>
                <a:latin typeface="Arial" panose="020B0604020202020204" pitchFamily="34" charset="0"/>
                <a:ea typeface="Times New Roman" panose="02020603050405020304" pitchFamily="18" charset="0"/>
              </a:rPr>
              <a:t> support </a:t>
            </a:r>
            <a:r>
              <a:rPr lang="en-GB" sz="2800" i="1" dirty="0">
                <a:solidFill>
                  <a:schemeClr val="accent6">
                    <a:lumMod val="50000"/>
                  </a:schemeClr>
                </a:solidFill>
                <a:effectLst/>
                <a:latin typeface="Arial" panose="020B0604020202020204" pitchFamily="34" charset="0"/>
                <a:ea typeface="Times New Roman" panose="02020603050405020304" pitchFamily="18" charset="0"/>
              </a:rPr>
              <a:t>together</a:t>
            </a:r>
            <a:r>
              <a:rPr lang="en-GB" sz="2800" i="1" dirty="0">
                <a:effectLst/>
                <a:latin typeface="Arial" panose="020B0604020202020204" pitchFamily="34" charset="0"/>
                <a:ea typeface="Times New Roman" panose="02020603050405020304" pitchFamily="18" charset="0"/>
              </a:rPr>
              <a:t>, recognising that both partners have </a:t>
            </a:r>
            <a:r>
              <a:rPr lang="en-GB" sz="2800" i="1" dirty="0">
                <a:solidFill>
                  <a:schemeClr val="accent6">
                    <a:lumMod val="50000"/>
                  </a:schemeClr>
                </a:solidFill>
                <a:effectLst/>
                <a:latin typeface="Arial" panose="020B0604020202020204" pitchFamily="34" charset="0"/>
                <a:ea typeface="Times New Roman" panose="02020603050405020304" pitchFamily="18" charset="0"/>
              </a:rPr>
              <a:t>vital contributions </a:t>
            </a:r>
            <a:r>
              <a:rPr lang="en-GB" sz="2800" i="1" dirty="0">
                <a:effectLst/>
                <a:latin typeface="Arial" panose="020B0604020202020204" pitchFamily="34" charset="0"/>
                <a:ea typeface="Times New Roman" panose="02020603050405020304" pitchFamily="18" charset="0"/>
              </a:rPr>
              <a:t>to make in order to </a:t>
            </a:r>
            <a:r>
              <a:rPr lang="en-GB" sz="2800" i="1" dirty="0">
                <a:solidFill>
                  <a:schemeClr val="accent6">
                    <a:lumMod val="50000"/>
                  </a:schemeClr>
                </a:solidFill>
                <a:effectLst/>
                <a:latin typeface="Arial" panose="020B0604020202020204" pitchFamily="34" charset="0"/>
                <a:ea typeface="Times New Roman" panose="02020603050405020304" pitchFamily="18" charset="0"/>
              </a:rPr>
              <a:t>improve quality of life for people and communities</a:t>
            </a:r>
            <a:r>
              <a:rPr lang="en-GB" sz="2800" i="1" dirty="0">
                <a:effectLst/>
                <a:latin typeface="Arial" panose="020B0604020202020204" pitchFamily="34" charset="0"/>
                <a:ea typeface="Times New Roman" panose="02020603050405020304" pitchFamily="18" charset="0"/>
              </a:rPr>
              <a:t>’. </a:t>
            </a:r>
            <a:br>
              <a:rPr lang="en-GB" sz="2800" i="1" dirty="0">
                <a:effectLst/>
                <a:latin typeface="Arial" panose="020B0604020202020204" pitchFamily="34" charset="0"/>
                <a:ea typeface="Times New Roman" panose="02020603050405020304" pitchFamily="18" charset="0"/>
              </a:rPr>
            </a:br>
            <a:r>
              <a:rPr lang="en-GB" sz="2800" i="1" dirty="0">
                <a:effectLst/>
                <a:latin typeface="Arial" panose="020B0604020202020204" pitchFamily="34" charset="0"/>
                <a:ea typeface="Times New Roman" panose="02020603050405020304" pitchFamily="18" charset="0"/>
              </a:rPr>
              <a:t>(</a:t>
            </a:r>
            <a:r>
              <a:rPr lang="en-GB" sz="2800" dirty="0">
                <a:solidFill>
                  <a:srgbClr val="000000"/>
                </a:solidFill>
                <a:effectLst/>
                <a:latin typeface="Arial" panose="020B0604020202020204" pitchFamily="34" charset="0"/>
                <a:ea typeface="Times New Roman" panose="02020603050405020304" pitchFamily="18" charset="0"/>
              </a:rPr>
              <a:t>Slay and Stephens, 2013, p.3)</a:t>
            </a:r>
            <a:endParaRPr lang="en-GB" sz="2800" dirty="0"/>
          </a:p>
        </p:txBody>
      </p:sp>
      <p:sp>
        <p:nvSpPr>
          <p:cNvPr id="6" name="Slide Number Placeholder 5">
            <a:extLst>
              <a:ext uri="{FF2B5EF4-FFF2-40B4-BE49-F238E27FC236}">
                <a16:creationId xmlns:a16="http://schemas.microsoft.com/office/drawing/2014/main" id="{9C5B30EF-55FD-F0B9-DD87-EA8D58AC5FE8}"/>
              </a:ext>
            </a:extLst>
          </p:cNvPr>
          <p:cNvSpPr>
            <a:spLocks noGrp="1"/>
          </p:cNvSpPr>
          <p:nvPr>
            <p:ph type="sldNum" sz="quarter" idx="12"/>
          </p:nvPr>
        </p:nvSpPr>
        <p:spPr/>
        <p:txBody>
          <a:bodyPr/>
          <a:lstStyle/>
          <a:p>
            <a:fld id="{48F63A3B-78C7-47BE-AE5E-E10140E04643}" type="slidenum">
              <a:rPr lang="en-US" smtClean="0"/>
              <a:t>6</a:t>
            </a:fld>
            <a:endParaRPr lang="en-US" dirty="0"/>
          </a:p>
        </p:txBody>
      </p:sp>
      <p:sp>
        <p:nvSpPr>
          <p:cNvPr id="7" name="Title 1">
            <a:extLst>
              <a:ext uri="{FF2B5EF4-FFF2-40B4-BE49-F238E27FC236}">
                <a16:creationId xmlns:a16="http://schemas.microsoft.com/office/drawing/2014/main" id="{87AED93F-B24D-19DA-AAB0-EBB99469225A}"/>
              </a:ext>
            </a:extLst>
          </p:cNvPr>
          <p:cNvSpPr txBox="1">
            <a:spLocks/>
          </p:cNvSpPr>
          <p:nvPr/>
        </p:nvSpPr>
        <p:spPr>
          <a:xfrm>
            <a:off x="3533182" y="-4159"/>
            <a:ext cx="7725084" cy="1325563"/>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a:lstStyle>
          <a:p>
            <a:r>
              <a:rPr lang="en-GB" dirty="0">
                <a:solidFill>
                  <a:schemeClr val="accent6">
                    <a:lumMod val="50000"/>
                  </a:schemeClr>
                </a:solidFill>
              </a:rPr>
              <a:t>The value of Coproduction</a:t>
            </a:r>
          </a:p>
        </p:txBody>
      </p:sp>
      <p:sp>
        <p:nvSpPr>
          <p:cNvPr id="9" name="Content Placeholder 5">
            <a:extLst>
              <a:ext uri="{FF2B5EF4-FFF2-40B4-BE49-F238E27FC236}">
                <a16:creationId xmlns:a16="http://schemas.microsoft.com/office/drawing/2014/main" id="{15E91DE7-5726-0587-5A08-7ADD8CD8583D}"/>
              </a:ext>
            </a:extLst>
          </p:cNvPr>
          <p:cNvSpPr>
            <a:spLocks noGrp="1"/>
          </p:cNvSpPr>
          <p:nvPr>
            <p:ph idx="1"/>
          </p:nvPr>
        </p:nvSpPr>
        <p:spPr>
          <a:xfrm>
            <a:off x="593559" y="3982788"/>
            <a:ext cx="10071150" cy="2752975"/>
          </a:xfrm>
        </p:spPr>
        <p:txBody>
          <a:bodyPr>
            <a:normAutofit/>
          </a:bodyPr>
          <a:lstStyle/>
          <a:p>
            <a:r>
              <a:rPr lang="en-GB" dirty="0"/>
              <a:t>‘putting people first’</a:t>
            </a:r>
          </a:p>
          <a:p>
            <a:r>
              <a:rPr lang="en-GB" dirty="0"/>
              <a:t>Enabling effective cultural change </a:t>
            </a:r>
          </a:p>
          <a:p>
            <a:r>
              <a:rPr lang="en-GB" dirty="0"/>
              <a:t>Keeping the person at the centre of care delivery</a:t>
            </a:r>
          </a:p>
          <a:p>
            <a:endParaRPr lang="en-GB" sz="2400" dirty="0"/>
          </a:p>
          <a:p>
            <a:pPr marL="0" indent="0">
              <a:buNone/>
            </a:pP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(Boyle et al., 2010;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Lwembe</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et al., 2017; Willis et al., 2018). </a:t>
            </a:r>
            <a:endParaRPr lang="en-GB" sz="2000" dirty="0"/>
          </a:p>
        </p:txBody>
      </p:sp>
      <p:sp>
        <p:nvSpPr>
          <p:cNvPr id="16" name="Half Frame 15">
            <a:extLst>
              <a:ext uri="{FF2B5EF4-FFF2-40B4-BE49-F238E27FC236}">
                <a16:creationId xmlns:a16="http://schemas.microsoft.com/office/drawing/2014/main" id="{95E942CC-F4A6-A105-5207-A83A14881931}"/>
              </a:ext>
            </a:extLst>
          </p:cNvPr>
          <p:cNvSpPr/>
          <p:nvPr/>
        </p:nvSpPr>
        <p:spPr>
          <a:xfrm>
            <a:off x="107565" y="138279"/>
            <a:ext cx="1652337" cy="1540042"/>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 Frame 17">
            <a:extLst>
              <a:ext uri="{FF2B5EF4-FFF2-40B4-BE49-F238E27FC236}">
                <a16:creationId xmlns:a16="http://schemas.microsoft.com/office/drawing/2014/main" id="{7DD2AFC1-2D95-2BE4-C016-A4E5B2E47E9F}"/>
              </a:ext>
            </a:extLst>
          </p:cNvPr>
          <p:cNvSpPr/>
          <p:nvPr/>
        </p:nvSpPr>
        <p:spPr>
          <a:xfrm rot="10800000">
            <a:off x="10432097" y="5223294"/>
            <a:ext cx="1652337" cy="1540042"/>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63205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F5501E-3213-EA8A-28E7-E4C7B93AD42E}"/>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AB7E67E0-69E6-6BD7-A438-B3C7022A216E}"/>
              </a:ext>
            </a:extLst>
          </p:cNvPr>
          <p:cNvSpPr>
            <a:spLocks noGrp="1"/>
          </p:cNvSpPr>
          <p:nvPr>
            <p:ph type="sldNum" sz="quarter" idx="12"/>
          </p:nvPr>
        </p:nvSpPr>
        <p:spPr/>
        <p:txBody>
          <a:bodyPr/>
          <a:lstStyle/>
          <a:p>
            <a:fld id="{48F63A3B-78C7-47BE-AE5E-E10140E04643}" type="slidenum">
              <a:rPr lang="en-US" smtClean="0"/>
              <a:t>7</a:t>
            </a:fld>
            <a:endParaRPr lang="en-US" dirty="0"/>
          </a:p>
        </p:txBody>
      </p:sp>
      <p:pic>
        <p:nvPicPr>
          <p:cNvPr id="5" name="Picture 4">
            <a:extLst>
              <a:ext uri="{FF2B5EF4-FFF2-40B4-BE49-F238E27FC236}">
                <a16:creationId xmlns:a16="http://schemas.microsoft.com/office/drawing/2014/main" id="{3560F587-A26E-4ADF-5FD9-3F8EF0404EA3}"/>
              </a:ext>
            </a:extLst>
          </p:cNvPr>
          <p:cNvPicPr>
            <a:picLocks noChangeAspect="1"/>
          </p:cNvPicPr>
          <p:nvPr/>
        </p:nvPicPr>
        <p:blipFill rotWithShape="1">
          <a:blip r:embed="rId2"/>
          <a:srcRect l="13499" t="32196" r="8962" b="17933"/>
          <a:stretch/>
        </p:blipFill>
        <p:spPr>
          <a:xfrm>
            <a:off x="528711" y="-54659"/>
            <a:ext cx="9453489" cy="3418449"/>
          </a:xfrm>
          <a:prstGeom prst="rect">
            <a:avLst/>
          </a:prstGeom>
        </p:spPr>
      </p:pic>
      <p:sp>
        <p:nvSpPr>
          <p:cNvPr id="6" name="Content Placeholder 5">
            <a:extLst>
              <a:ext uri="{FF2B5EF4-FFF2-40B4-BE49-F238E27FC236}">
                <a16:creationId xmlns:a16="http://schemas.microsoft.com/office/drawing/2014/main" id="{8F9A5EFC-41A7-59EF-1F9E-54D8D06D0330}"/>
              </a:ext>
            </a:extLst>
          </p:cNvPr>
          <p:cNvSpPr txBox="1">
            <a:spLocks/>
          </p:cNvSpPr>
          <p:nvPr/>
        </p:nvSpPr>
        <p:spPr>
          <a:xfrm>
            <a:off x="838200" y="3554974"/>
            <a:ext cx="10567930" cy="2975317"/>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en-GB" sz="3400" b="1" dirty="0"/>
          </a:p>
          <a:p>
            <a:pPr marL="0" indent="0" algn="ctr">
              <a:spcAft>
                <a:spcPts val="600"/>
              </a:spcAft>
              <a:buFont typeface="Arial" panose="020B0604020202020204" pitchFamily="34" charset="0"/>
              <a:buNone/>
            </a:pPr>
            <a:r>
              <a:rPr lang="en-GB" sz="6000" b="1" dirty="0"/>
              <a:t>The role of Involvement Partners in BDCFT</a:t>
            </a:r>
          </a:p>
          <a:p>
            <a:pPr marL="0" indent="0" algn="ctr">
              <a:lnSpc>
                <a:spcPct val="120000"/>
              </a:lnSpc>
              <a:spcAft>
                <a:spcPts val="600"/>
              </a:spcAft>
              <a:buFont typeface="Arial" panose="020B0604020202020204" pitchFamily="34" charset="0"/>
              <a:buNone/>
            </a:pPr>
            <a:r>
              <a:rPr lang="en-GB" sz="5100" dirty="0"/>
              <a:t>It is important that we recognise the value that Involvement partners bring to our trust and the contribution they make to  the culture in the organisation, as well as coproduction</a:t>
            </a:r>
          </a:p>
          <a:p>
            <a:pPr>
              <a:spcAft>
                <a:spcPts val="600"/>
              </a:spcAft>
            </a:pPr>
            <a:endParaRPr lang="en-GB" sz="2400" dirty="0"/>
          </a:p>
          <a:p>
            <a:endParaRPr lang="en-GB" sz="2400" dirty="0"/>
          </a:p>
          <a:p>
            <a:endParaRPr lang="en-GB" sz="2400" dirty="0"/>
          </a:p>
        </p:txBody>
      </p:sp>
    </p:spTree>
    <p:extLst>
      <p:ext uri="{BB962C8B-B14F-4D97-AF65-F5344CB8AC3E}">
        <p14:creationId xmlns:p14="http://schemas.microsoft.com/office/powerpoint/2010/main" val="311593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26761F-8487-C24C-1E6F-60637CB20653}"/>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304C9056-BC78-31CD-BAD5-33EC4CC1FB83}"/>
              </a:ext>
            </a:extLst>
          </p:cNvPr>
          <p:cNvSpPr>
            <a:spLocks noGrp="1"/>
          </p:cNvSpPr>
          <p:nvPr>
            <p:ph type="sldNum" sz="quarter" idx="12"/>
          </p:nvPr>
        </p:nvSpPr>
        <p:spPr/>
        <p:txBody>
          <a:bodyPr/>
          <a:lstStyle/>
          <a:p>
            <a:fld id="{48F63A3B-78C7-47BE-AE5E-E10140E04643}" type="slidenum">
              <a:rPr lang="en-US" smtClean="0"/>
              <a:t>8</a:t>
            </a:fld>
            <a:endParaRPr lang="en-US" dirty="0"/>
          </a:p>
        </p:txBody>
      </p:sp>
      <p:pic>
        <p:nvPicPr>
          <p:cNvPr id="6" name="Picture 5">
            <a:extLst>
              <a:ext uri="{FF2B5EF4-FFF2-40B4-BE49-F238E27FC236}">
                <a16:creationId xmlns:a16="http://schemas.microsoft.com/office/drawing/2014/main" id="{CD41AEEA-0121-5F9A-6481-E3B6D31895DD}"/>
              </a:ext>
            </a:extLst>
          </p:cNvPr>
          <p:cNvPicPr>
            <a:picLocks noChangeAspect="1"/>
          </p:cNvPicPr>
          <p:nvPr/>
        </p:nvPicPr>
        <p:blipFill rotWithShape="1">
          <a:blip r:embed="rId2"/>
          <a:srcRect l="33125" t="20483" r="34403" b="5251"/>
          <a:stretch/>
        </p:blipFill>
        <p:spPr>
          <a:xfrm rot="20560124">
            <a:off x="1346568" y="1264671"/>
            <a:ext cx="3366413" cy="4328660"/>
          </a:xfrm>
          <a:prstGeom prst="rect">
            <a:avLst/>
          </a:prstGeom>
        </p:spPr>
      </p:pic>
      <p:sp>
        <p:nvSpPr>
          <p:cNvPr id="7" name="Content Placeholder 5">
            <a:extLst>
              <a:ext uri="{FF2B5EF4-FFF2-40B4-BE49-F238E27FC236}">
                <a16:creationId xmlns:a16="http://schemas.microsoft.com/office/drawing/2014/main" id="{F971CD71-1A43-8F69-0001-0CE94D9E2B5E}"/>
              </a:ext>
            </a:extLst>
          </p:cNvPr>
          <p:cNvSpPr txBox="1">
            <a:spLocks/>
          </p:cNvSpPr>
          <p:nvPr/>
        </p:nvSpPr>
        <p:spPr>
          <a:xfrm>
            <a:off x="5070946" y="383107"/>
            <a:ext cx="6342811" cy="579331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en-GB" sz="3400" b="1" dirty="0"/>
          </a:p>
          <a:p>
            <a:pPr marL="0" indent="0" algn="ctr">
              <a:spcAft>
                <a:spcPts val="600"/>
              </a:spcAft>
              <a:buFont typeface="Arial" panose="020B0604020202020204" pitchFamily="34" charset="0"/>
              <a:buNone/>
            </a:pPr>
            <a:r>
              <a:rPr lang="en-GB" sz="6000" b="1" dirty="0"/>
              <a:t>Experience of being an Involvement Partner</a:t>
            </a:r>
          </a:p>
          <a:p>
            <a:pPr marL="0" indent="0" algn="ctr">
              <a:lnSpc>
                <a:spcPct val="120000"/>
              </a:lnSpc>
              <a:spcAft>
                <a:spcPts val="600"/>
              </a:spcAft>
              <a:buFont typeface="Arial" panose="020B0604020202020204" pitchFamily="34" charset="0"/>
              <a:buNone/>
            </a:pPr>
            <a:r>
              <a:rPr lang="en-GB" sz="5100" dirty="0"/>
              <a:t>Helen: What does being an Involvement Partner mean to you</a:t>
            </a:r>
            <a:r>
              <a:rPr lang="en-GB" sz="5100"/>
              <a:t>? </a:t>
            </a:r>
          </a:p>
          <a:p>
            <a:pPr marL="0" indent="0" algn="ctr">
              <a:lnSpc>
                <a:spcPct val="120000"/>
              </a:lnSpc>
              <a:spcAft>
                <a:spcPts val="600"/>
              </a:spcAft>
              <a:buFont typeface="Arial" panose="020B0604020202020204" pitchFamily="34" charset="0"/>
              <a:buNone/>
            </a:pPr>
            <a:r>
              <a:rPr lang="en-GB" sz="5100"/>
              <a:t>Why </a:t>
            </a:r>
            <a:r>
              <a:rPr lang="en-GB" sz="5100" dirty="0"/>
              <a:t>is involvement important?</a:t>
            </a:r>
          </a:p>
          <a:p>
            <a:pPr>
              <a:spcAft>
                <a:spcPts val="600"/>
              </a:spcAft>
            </a:pPr>
            <a:endParaRPr lang="en-GB" sz="2400" dirty="0"/>
          </a:p>
          <a:p>
            <a:endParaRPr lang="en-GB" sz="2400" dirty="0"/>
          </a:p>
          <a:p>
            <a:endParaRPr lang="en-GB" sz="2400" dirty="0"/>
          </a:p>
        </p:txBody>
      </p:sp>
    </p:spTree>
    <p:extLst>
      <p:ext uri="{BB962C8B-B14F-4D97-AF65-F5344CB8AC3E}">
        <p14:creationId xmlns:p14="http://schemas.microsoft.com/office/powerpoint/2010/main" val="253556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26761F-8487-C24C-1E6F-60637CB20653}"/>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304C9056-BC78-31CD-BAD5-33EC4CC1FB83}"/>
              </a:ext>
            </a:extLst>
          </p:cNvPr>
          <p:cNvSpPr>
            <a:spLocks noGrp="1"/>
          </p:cNvSpPr>
          <p:nvPr>
            <p:ph type="sldNum" sz="quarter" idx="12"/>
          </p:nvPr>
        </p:nvSpPr>
        <p:spPr/>
        <p:txBody>
          <a:bodyPr/>
          <a:lstStyle/>
          <a:p>
            <a:fld id="{48F63A3B-78C7-47BE-AE5E-E10140E04643}" type="slidenum">
              <a:rPr lang="en-US" smtClean="0"/>
              <a:t>9</a:t>
            </a:fld>
            <a:endParaRPr lang="en-US" dirty="0"/>
          </a:p>
        </p:txBody>
      </p:sp>
      <p:sp>
        <p:nvSpPr>
          <p:cNvPr id="7" name="Content Placeholder 5">
            <a:extLst>
              <a:ext uri="{FF2B5EF4-FFF2-40B4-BE49-F238E27FC236}">
                <a16:creationId xmlns:a16="http://schemas.microsoft.com/office/drawing/2014/main" id="{F971CD71-1A43-8F69-0001-0CE94D9E2B5E}"/>
              </a:ext>
            </a:extLst>
          </p:cNvPr>
          <p:cNvSpPr txBox="1">
            <a:spLocks/>
          </p:cNvSpPr>
          <p:nvPr/>
        </p:nvSpPr>
        <p:spPr>
          <a:xfrm>
            <a:off x="5070946" y="383107"/>
            <a:ext cx="6342811" cy="579331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en-GB" sz="3400" b="1" dirty="0"/>
          </a:p>
          <a:p>
            <a:pPr marL="0" indent="0" algn="ctr">
              <a:spcAft>
                <a:spcPts val="600"/>
              </a:spcAft>
              <a:buFont typeface="Arial" panose="020B0604020202020204" pitchFamily="34" charset="0"/>
              <a:buNone/>
            </a:pPr>
            <a:r>
              <a:rPr lang="en-GB" sz="6000" b="1" dirty="0"/>
              <a:t>What challenges and barriers have we encountered? </a:t>
            </a:r>
          </a:p>
          <a:p>
            <a:pPr marL="0" indent="0" algn="ctr">
              <a:spcAft>
                <a:spcPts val="600"/>
              </a:spcAft>
              <a:buFont typeface="Arial" panose="020B0604020202020204" pitchFamily="34" charset="0"/>
              <a:buNone/>
            </a:pPr>
            <a:endParaRPr lang="en-GB" sz="6000" b="1" dirty="0"/>
          </a:p>
          <a:p>
            <a:pPr marL="0" indent="0" algn="ctr">
              <a:spcAft>
                <a:spcPts val="600"/>
              </a:spcAft>
              <a:buFont typeface="Arial" panose="020B0604020202020204" pitchFamily="34" charset="0"/>
              <a:buNone/>
            </a:pPr>
            <a:r>
              <a:rPr lang="en-GB" sz="6000" dirty="0"/>
              <a:t>‘SURF’ group (Service User Rights Forum)</a:t>
            </a:r>
            <a:endParaRPr lang="en-GB" sz="5100" dirty="0"/>
          </a:p>
          <a:p>
            <a:pPr>
              <a:spcAft>
                <a:spcPts val="600"/>
              </a:spcAft>
            </a:pPr>
            <a:endParaRPr lang="en-GB" sz="2400" dirty="0"/>
          </a:p>
          <a:p>
            <a:endParaRPr lang="en-GB" sz="2400" dirty="0"/>
          </a:p>
          <a:p>
            <a:endParaRPr lang="en-GB" sz="2400" dirty="0"/>
          </a:p>
        </p:txBody>
      </p:sp>
      <p:pic>
        <p:nvPicPr>
          <p:cNvPr id="5" name="Picture 4">
            <a:extLst>
              <a:ext uri="{FF2B5EF4-FFF2-40B4-BE49-F238E27FC236}">
                <a16:creationId xmlns:a16="http://schemas.microsoft.com/office/drawing/2014/main" id="{FF7F95E7-0FE3-2EFD-BA7B-1FF62F75ABA9}"/>
              </a:ext>
            </a:extLst>
          </p:cNvPr>
          <p:cNvPicPr>
            <a:picLocks noChangeAspect="1"/>
          </p:cNvPicPr>
          <p:nvPr/>
        </p:nvPicPr>
        <p:blipFill rotWithShape="1">
          <a:blip r:embed="rId2"/>
          <a:srcRect l="33125" t="21081" r="34627" b="5565"/>
          <a:stretch/>
        </p:blipFill>
        <p:spPr>
          <a:xfrm>
            <a:off x="402273" y="443624"/>
            <a:ext cx="4668673" cy="5970751"/>
          </a:xfrm>
          <a:prstGeom prst="rect">
            <a:avLst/>
          </a:prstGeom>
        </p:spPr>
      </p:pic>
    </p:spTree>
    <p:extLst>
      <p:ext uri="{BB962C8B-B14F-4D97-AF65-F5344CB8AC3E}">
        <p14:creationId xmlns:p14="http://schemas.microsoft.com/office/powerpoint/2010/main" val="70659470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0020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Template>
  <TotalTime>19656</TotalTime>
  <Words>2219</Words>
  <Application>Microsoft Office PowerPoint</Application>
  <PresentationFormat>Widescreen</PresentationFormat>
  <Paragraphs>398</Paragraphs>
  <Slides>40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-apple-system</vt:lpstr>
      <vt:lpstr>Arial</vt:lpstr>
      <vt:lpstr>Arial Black</vt:lpstr>
      <vt:lpstr>Calibri</vt:lpstr>
      <vt:lpstr>Calibri Light</vt:lpstr>
      <vt:lpstr>Lato</vt:lpstr>
      <vt:lpstr>Symbol</vt:lpstr>
      <vt:lpstr>Times New Roman</vt:lpstr>
      <vt:lpstr>Office Theme</vt:lpstr>
      <vt:lpstr>Some personal reflections on the practical implementation of Coproduction in Bradford District Care NHS Foundation Trust </vt:lpstr>
      <vt:lpstr>What is the key to effective  Co-production?   Some personal reflections on the challenges and benefits of aspiring for Coproduction, in a Care Trust which serves a diverse and large geographical area  </vt:lpstr>
      <vt:lpstr>Introductions</vt:lpstr>
      <vt:lpstr>PowerPoint Presentation</vt:lpstr>
      <vt:lpstr>The power of involvement – for services </vt:lpstr>
      <vt:lpstr> ‘A relationship where professionals and citizens share power to plan and deliver support together, recognising that both partners have vital contributions to make in order to improve quality of life for people and communities’.  (Slay and Stephens, 2013, p.3)</vt:lpstr>
      <vt:lpstr>PowerPoint Presentation</vt:lpstr>
      <vt:lpstr>PowerPoint Presentation</vt:lpstr>
      <vt:lpstr>PowerPoint Presentation</vt:lpstr>
      <vt:lpstr>PowerPoint Presentation</vt:lpstr>
      <vt:lpstr>Community mental health Transformation and Coproduction</vt:lpstr>
      <vt:lpstr>PowerPoint Presentation</vt:lpstr>
      <vt:lpstr>PowerPoint Presentation</vt:lpstr>
      <vt:lpstr>PowerPoint Presentation</vt:lpstr>
      <vt:lpstr>Health inequalities in the Bradford District</vt:lpstr>
      <vt:lpstr>PowerPoint Presentation</vt:lpstr>
      <vt:lpstr>PowerPoint Presentation</vt:lpstr>
      <vt:lpstr>MSc exploration of Coproduction:  Research questions &amp; objectives </vt:lpstr>
      <vt:lpstr>Key emergent themes from all respondents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Rating the quality of coproduction in BDCFT – an interesting mismatch</vt:lpstr>
      <vt:lpstr>PowerPoint Presentation</vt:lpstr>
      <vt:lpstr>Summary of Key Findings </vt:lpstr>
      <vt:lpstr>AREAS OF FOCUS </vt:lpstr>
      <vt:lpstr>Patient and Carer Experience and Involvement Change proposal</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Co-production and  involvement:  A service evaluation</dc:title>
  <dc:subject/>
  <dc:creator>Lorna Dunsire</dc:creator>
  <cp:lastModifiedBy>Jenny Durling</cp:lastModifiedBy>
  <cp:revision>17</cp:revision>
  <dcterms:created xsi:type="dcterms:W3CDTF">2022-10-04T10:47:34Z</dcterms:created>
  <dcterms:modified xsi:type="dcterms:W3CDTF">2023-08-09T09:05:17Z</dcterms:modified>
</cp:coreProperties>
</file>